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4" r:id="rId1"/>
  </p:sldMasterIdLst>
  <p:notesMasterIdLst>
    <p:notesMasterId r:id="rId36"/>
  </p:notesMasterIdLst>
  <p:sldIdLst>
    <p:sldId id="428" r:id="rId2"/>
    <p:sldId id="473" r:id="rId3"/>
    <p:sldId id="474" r:id="rId4"/>
    <p:sldId id="476" r:id="rId5"/>
    <p:sldId id="477" r:id="rId6"/>
    <p:sldId id="475" r:id="rId7"/>
    <p:sldId id="478" r:id="rId8"/>
    <p:sldId id="479" r:id="rId9"/>
    <p:sldId id="486" r:id="rId10"/>
    <p:sldId id="485" r:id="rId11"/>
    <p:sldId id="480" r:id="rId12"/>
    <p:sldId id="465" r:id="rId13"/>
    <p:sldId id="488" r:id="rId14"/>
    <p:sldId id="487" r:id="rId15"/>
    <p:sldId id="463" r:id="rId16"/>
    <p:sldId id="439" r:id="rId17"/>
    <p:sldId id="484" r:id="rId18"/>
    <p:sldId id="493" r:id="rId19"/>
    <p:sldId id="482" r:id="rId20"/>
    <p:sldId id="483" r:id="rId21"/>
    <p:sldId id="436" r:id="rId22"/>
    <p:sldId id="489" r:id="rId23"/>
    <p:sldId id="492" r:id="rId24"/>
    <p:sldId id="447" r:id="rId25"/>
    <p:sldId id="443" r:id="rId26"/>
    <p:sldId id="490" r:id="rId27"/>
    <p:sldId id="445" r:id="rId28"/>
    <p:sldId id="422" r:id="rId29"/>
    <p:sldId id="423" r:id="rId30"/>
    <p:sldId id="494" r:id="rId31"/>
    <p:sldId id="466" r:id="rId32"/>
    <p:sldId id="467" r:id="rId33"/>
    <p:sldId id="491" r:id="rId34"/>
    <p:sldId id="472"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0" d="100"/>
          <a:sy n="70" d="100"/>
        </p:scale>
        <p:origin x="-1162" y="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55B906-85C3-FD4D-94C6-D0E2C2871CBC}" type="datetimeFigureOut">
              <a:rPr lang="en-US" smtClean="0"/>
              <a:t>9/15/2015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86DAB5-D477-F84C-A7DF-ED4711345F6E}" type="slidenum">
              <a:rPr lang="en-US" smtClean="0"/>
              <a:t>‹#›</a:t>
            </a:fld>
            <a:endParaRPr lang="en-US"/>
          </a:p>
        </p:txBody>
      </p:sp>
    </p:spTree>
    <p:extLst>
      <p:ext uri="{BB962C8B-B14F-4D97-AF65-F5344CB8AC3E}">
        <p14:creationId xmlns:p14="http://schemas.microsoft.com/office/powerpoint/2010/main" val="2010455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702756" indent="-270291" defTabSz="914485" eaLnBrk="0" hangingPunct="0">
              <a:defRPr sz="2300">
                <a:solidFill>
                  <a:schemeClr val="tx1"/>
                </a:solidFill>
                <a:latin typeface="Arial" charset="0"/>
                <a:ea typeface="ＭＳ Ｐゴシック" charset="0"/>
              </a:defRPr>
            </a:lvl2pPr>
            <a:lvl3pPr marL="1081164" indent="-216233" defTabSz="914485" eaLnBrk="0" hangingPunct="0">
              <a:defRPr sz="2300">
                <a:solidFill>
                  <a:schemeClr val="tx1"/>
                </a:solidFill>
                <a:latin typeface="Arial" charset="0"/>
                <a:ea typeface="ＭＳ Ｐゴシック" charset="0"/>
              </a:defRPr>
            </a:lvl3pPr>
            <a:lvl4pPr marL="1513629" indent="-216233" defTabSz="914485" eaLnBrk="0" hangingPunct="0">
              <a:defRPr sz="2300">
                <a:solidFill>
                  <a:schemeClr val="tx1"/>
                </a:solidFill>
                <a:latin typeface="Arial" charset="0"/>
                <a:ea typeface="ＭＳ Ｐゴシック" charset="0"/>
              </a:defRPr>
            </a:lvl4pPr>
            <a:lvl5pPr marL="1946095" indent="-216233" defTabSz="914485" eaLnBrk="0" hangingPunct="0">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FCE1C310-D917-274A-9E18-D932543F3E3F}" type="slidenum">
              <a:rPr lang="en-US" sz="1200">
                <a:latin typeface="Times" charset="0"/>
              </a:rPr>
              <a:pPr eaLnBrk="1" hangingPunct="1"/>
              <a:t>16</a:t>
            </a:fld>
            <a:endParaRPr lang="en-US" sz="1200">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EB2DD540-7113-BB49-9052-69DC6F8E03D3}" type="datetimeFigureOut">
              <a:rPr lang="en-US" smtClean="0"/>
              <a:pPr/>
              <a:t>9/15/2015</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EB2DD540-7113-BB49-9052-69DC6F8E03D3}" type="datetimeFigureOut">
              <a:rPr lang="en-US" smtClean="0"/>
              <a:pPr/>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7B127-CD07-C44C-B290-F3135CAE231B}" type="slidenum">
              <a:rPr lang="en-US" smtClean="0"/>
              <a:pPr/>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B2DD540-7113-BB49-9052-69DC6F8E03D3}" type="datetimeFigureOut">
              <a:rPr lang="en-US" smtClean="0"/>
              <a:pPr/>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7B127-CD07-C44C-B290-F3135CAE231B}" type="slidenum">
              <a:rPr lang="en-US" smtClean="0"/>
              <a:pPr/>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B2DD540-7113-BB49-9052-69DC6F8E03D3}" type="datetimeFigureOut">
              <a:rPr lang="en-US" smtClean="0"/>
              <a:pPr/>
              <a:t>9/15/2015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B7B127-CD07-C44C-B290-F3135CAE231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2DD540-7113-BB49-9052-69DC6F8E03D3}" type="datetimeFigureOut">
              <a:rPr lang="en-US" smtClean="0"/>
              <a:pPr/>
              <a:t>9/15/2015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B7B127-CD07-C44C-B290-F3135CAE231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2DD540-7113-BB49-9052-69DC6F8E03D3}" type="datetimeFigureOut">
              <a:rPr lang="en-US" smtClean="0"/>
              <a:pPr/>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7B127-CD07-C44C-B290-F3135CAE231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2DD540-7113-BB49-9052-69DC6F8E03D3}" type="datetimeFigureOut">
              <a:rPr lang="en-US" smtClean="0"/>
              <a:pPr/>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7B127-CD07-C44C-B290-F3135CAE231B}" type="slidenum">
              <a:rPr lang="en-US" smtClean="0"/>
              <a:pPr/>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2DD540-7113-BB49-9052-69DC6F8E03D3}" type="datetimeFigureOut">
              <a:rPr lang="en-US" smtClean="0"/>
              <a:pPr/>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7B127-CD07-C44C-B290-F3135CAE231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2DD540-7113-BB49-9052-69DC6F8E03D3}" type="datetimeFigureOut">
              <a:rPr lang="en-US" smtClean="0"/>
              <a:pPr/>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2DD540-7113-BB49-9052-69DC6F8E03D3}" type="datetimeFigureOut">
              <a:rPr lang="en-US" smtClean="0"/>
              <a:pPr/>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7B127-CD07-C44C-B290-F3135CAE231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B2DD540-7113-BB49-9052-69DC6F8E03D3}" type="datetimeFigureOut">
              <a:rPr lang="en-US" smtClean="0"/>
              <a:pPr/>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7B127-CD07-C44C-B290-F3135CAE231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B2DD540-7113-BB49-9052-69DC6F8E03D3}" type="datetimeFigureOut">
              <a:rPr lang="en-US" smtClean="0"/>
              <a:pPr/>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7B127-CD07-C44C-B290-F3135CAE231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B2DD540-7113-BB49-9052-69DC6F8E03D3}" type="datetimeFigureOut">
              <a:rPr lang="en-US" smtClean="0"/>
              <a:pPr/>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7B127-CD07-C44C-B290-F3135CAE231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EB2DD540-7113-BB49-9052-69DC6F8E03D3}" type="datetimeFigureOut">
              <a:rPr lang="en-US" smtClean="0"/>
              <a:pPr/>
              <a:t>9/15/2015</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ACB7B127-CD07-C44C-B290-F3135CAE231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EB2DD540-7113-BB49-9052-69DC6F8E03D3}" type="datetimeFigureOut">
              <a:rPr lang="en-US" smtClean="0"/>
              <a:pPr/>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7B127-CD07-C44C-B290-F3135CAE231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2DD540-7113-BB49-9052-69DC6F8E03D3}" type="datetimeFigureOut">
              <a:rPr lang="en-US" smtClean="0"/>
              <a:pPr/>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7B127-CD07-C44C-B290-F3135CAE231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2DD540-7113-BB49-9052-69DC6F8E03D3}" type="datetimeFigureOut">
              <a:rPr lang="en-US" smtClean="0"/>
              <a:pPr/>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7B127-CD07-C44C-B290-F3135CAE231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B2DD540-7113-BB49-9052-69DC6F8E03D3}" type="datetimeFigureOut">
              <a:rPr lang="en-US" smtClean="0"/>
              <a:pPr/>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7B127-CD07-C44C-B290-F3135CAE231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B2DD540-7113-BB49-9052-69DC6F8E03D3}" type="datetimeFigureOut">
              <a:rPr lang="en-US" smtClean="0"/>
              <a:pPr/>
              <a:t>9/15/2015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B7B127-CD07-C44C-B290-F3135CAE231B}" type="slidenum">
              <a:rPr lang="en-US" smtClean="0"/>
              <a:pPr/>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B2DD540-7113-BB49-9052-69DC6F8E03D3}" type="datetimeFigureOut">
              <a:rPr lang="en-US" smtClean="0"/>
              <a:pPr/>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7B127-CD07-C44C-B290-F3135CAE231B}" type="slidenum">
              <a:rPr lang="en-US" smtClean="0"/>
              <a:pPr/>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EB2DD540-7113-BB49-9052-69DC6F8E03D3}" type="datetimeFigureOut">
              <a:rPr lang="en-US" smtClean="0"/>
              <a:pPr/>
              <a:t>9/15/2015</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ACB7B127-CD07-C44C-B290-F3135CAE231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364" y="1385455"/>
            <a:ext cx="7119649" cy="1812636"/>
          </a:xfrm>
        </p:spPr>
        <p:txBody>
          <a:bodyPr/>
          <a:lstStyle/>
          <a:p>
            <a:r>
              <a:rPr lang="en-US" dirty="0" smtClean="0">
                <a:latin typeface="Calibri"/>
                <a:cs typeface="Calibri"/>
              </a:rPr>
              <a:t>The Question of Food Security (writ large)</a:t>
            </a:r>
            <a:endParaRPr lang="en-US" dirty="0">
              <a:latin typeface="Calibri"/>
              <a:cs typeface="Calibri"/>
            </a:endParaRPr>
          </a:p>
        </p:txBody>
      </p:sp>
      <p:sp>
        <p:nvSpPr>
          <p:cNvPr id="3" name="Content Placeholder 2"/>
          <p:cNvSpPr>
            <a:spLocks noGrp="1"/>
          </p:cNvSpPr>
          <p:nvPr>
            <p:ph idx="1"/>
          </p:nvPr>
        </p:nvSpPr>
        <p:spPr>
          <a:xfrm>
            <a:off x="914400" y="3498272"/>
            <a:ext cx="7313613" cy="2292927"/>
          </a:xfrm>
        </p:spPr>
        <p:txBody>
          <a:bodyPr>
            <a:normAutofit/>
          </a:bodyPr>
          <a:lstStyle/>
          <a:p>
            <a:endParaRPr lang="en-US" dirty="0" smtClean="0"/>
          </a:p>
          <a:p>
            <a:pPr marL="0" indent="0">
              <a:lnSpc>
                <a:spcPct val="110000"/>
              </a:lnSpc>
              <a:spcBef>
                <a:spcPts val="200"/>
              </a:spcBef>
              <a:buNone/>
            </a:pPr>
            <a:r>
              <a:rPr lang="en-US" dirty="0" smtClean="0"/>
              <a:t>			</a:t>
            </a:r>
            <a:r>
              <a:rPr lang="en-US" dirty="0" smtClean="0">
                <a:latin typeface="Calibri"/>
                <a:cs typeface="Calibri"/>
              </a:rPr>
              <a:t>Philip McMichael</a:t>
            </a:r>
          </a:p>
          <a:p>
            <a:pPr marL="0" indent="0">
              <a:lnSpc>
                <a:spcPct val="110000"/>
              </a:lnSpc>
              <a:spcBef>
                <a:spcPts val="200"/>
              </a:spcBef>
              <a:buNone/>
            </a:pPr>
            <a:r>
              <a:rPr lang="en-US" dirty="0" smtClean="0">
                <a:latin typeface="Calibri"/>
                <a:cs typeface="Calibri"/>
              </a:rPr>
              <a:t>		            			</a:t>
            </a:r>
          </a:p>
          <a:p>
            <a:pPr marL="0" indent="0">
              <a:lnSpc>
                <a:spcPct val="110000"/>
              </a:lnSpc>
              <a:spcBef>
                <a:spcPts val="200"/>
              </a:spcBef>
              <a:buNone/>
            </a:pPr>
            <a:r>
              <a:rPr lang="en-US" dirty="0" smtClean="0">
                <a:latin typeface="Calibri"/>
                <a:cs typeface="Calibri"/>
              </a:rPr>
              <a:t>			ESRS Presentation</a:t>
            </a:r>
          </a:p>
          <a:p>
            <a:pPr marL="0" indent="0">
              <a:lnSpc>
                <a:spcPct val="110000"/>
              </a:lnSpc>
              <a:spcBef>
                <a:spcPts val="200"/>
              </a:spcBef>
              <a:buNone/>
            </a:pPr>
            <a:r>
              <a:rPr lang="en-US" dirty="0" smtClean="0">
                <a:latin typeface="Calibri"/>
                <a:cs typeface="Calibri"/>
              </a:rPr>
              <a:t>                                  Aberdeen, August 2015</a:t>
            </a:r>
            <a:endParaRPr lang="en-US" dirty="0">
              <a:latin typeface="Calibri"/>
              <a:cs typeface="Calibri"/>
            </a:endParaRPr>
          </a:p>
        </p:txBody>
      </p:sp>
      <p:pic>
        <p:nvPicPr>
          <p:cNvPr id="4" name="Picture 6" descr="cu_logo_sml_150_ppt.jpg                                        000B7307&#10;MPF28 Panther                  BD8AC8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487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914400" y="196892"/>
            <a:ext cx="7313613" cy="817103"/>
          </a:xfrm>
        </p:spPr>
        <p:txBody>
          <a:bodyPr/>
          <a:lstStyle/>
          <a:p>
            <a:pPr eaLnBrk="1" hangingPunct="1"/>
            <a:r>
              <a:rPr lang="en-US" dirty="0">
                <a:latin typeface="Calibri"/>
                <a:ea typeface="ＭＳ Ｐゴシック" charset="0"/>
                <a:cs typeface="Calibri"/>
              </a:rPr>
              <a:t>D</a:t>
            </a:r>
            <a:r>
              <a:rPr lang="en-US" dirty="0" smtClean="0">
                <a:latin typeface="Calibri"/>
                <a:ea typeface="ＭＳ Ｐゴシック" charset="0"/>
                <a:cs typeface="Calibri"/>
              </a:rPr>
              <a:t>ispossession </a:t>
            </a:r>
            <a:endParaRPr lang="en-US" dirty="0">
              <a:latin typeface="Calibri"/>
              <a:ea typeface="ＭＳ Ｐゴシック" charset="0"/>
              <a:cs typeface="Calibri"/>
            </a:endParaRPr>
          </a:p>
        </p:txBody>
      </p:sp>
      <p:sp>
        <p:nvSpPr>
          <p:cNvPr id="199683" name="Rectangle 3"/>
          <p:cNvSpPr>
            <a:spLocks noGrp="1" noChangeArrowheads="1"/>
          </p:cNvSpPr>
          <p:nvPr>
            <p:ph idx="1"/>
          </p:nvPr>
        </p:nvSpPr>
        <p:spPr>
          <a:xfrm>
            <a:off x="914400" y="1092751"/>
            <a:ext cx="7313613" cy="4698449"/>
          </a:xfrm>
        </p:spPr>
        <p:txBody>
          <a:bodyPr>
            <a:normAutofit/>
          </a:bodyPr>
          <a:lstStyle/>
          <a:p>
            <a:pPr eaLnBrk="1" hangingPunct="1"/>
            <a:r>
              <a:rPr lang="en-US" sz="2800" i="1" dirty="0" smtClean="0">
                <a:ea typeface="ＭＳ Ｐゴシック" charset="0"/>
                <a:cs typeface="Calibri"/>
              </a:rPr>
              <a:t>India</a:t>
            </a:r>
            <a:r>
              <a:rPr lang="en-US" sz="2800" dirty="0">
                <a:ea typeface="ＭＳ Ｐゴシック" charset="0"/>
                <a:cs typeface="Calibri"/>
              </a:rPr>
              <a:t>: by 2015 peasant </a:t>
            </a:r>
            <a:r>
              <a:rPr lang="en-US" sz="2800" dirty="0" smtClean="0">
                <a:ea typeface="ＭＳ Ｐゴシック" charset="0"/>
                <a:cs typeface="Calibri"/>
              </a:rPr>
              <a:t>migrants ‘equal </a:t>
            </a:r>
            <a:r>
              <a:rPr lang="en-US" sz="2800" dirty="0">
                <a:ea typeface="ＭＳ Ｐゴシック" charset="0"/>
                <a:cs typeface="Calibri"/>
              </a:rPr>
              <a:t>to twice the combined population of the UK, France &amp; </a:t>
            </a:r>
            <a:r>
              <a:rPr lang="en-US" sz="2800" dirty="0" smtClean="0">
                <a:ea typeface="ＭＳ Ｐゴシック" charset="0"/>
                <a:cs typeface="Calibri"/>
              </a:rPr>
              <a:t>Germany’ </a:t>
            </a:r>
            <a:r>
              <a:rPr lang="en-US" sz="2800" dirty="0">
                <a:ea typeface="ＭＳ Ｐゴシック" charset="0"/>
                <a:cs typeface="Calibri"/>
              </a:rPr>
              <a:t>(</a:t>
            </a:r>
            <a:r>
              <a:rPr lang="en-US" sz="2800" dirty="0" smtClean="0">
                <a:ea typeface="ＭＳ Ｐゴシック" charset="0"/>
                <a:cs typeface="Calibri"/>
              </a:rPr>
              <a:t>World Bank)</a:t>
            </a:r>
            <a:r>
              <a:rPr lang="en-US" sz="2800" dirty="0">
                <a:ea typeface="ＭＳ Ｐゴシック" charset="0"/>
                <a:cs typeface="Calibri"/>
              </a:rPr>
              <a:t>.</a:t>
            </a:r>
          </a:p>
          <a:p>
            <a:pPr eaLnBrk="1" hangingPunct="1"/>
            <a:endParaRPr lang="en-US" sz="2800" dirty="0">
              <a:latin typeface="Arial" charset="0"/>
              <a:ea typeface="ＭＳ Ｐゴシック" charset="0"/>
              <a:cs typeface="ＭＳ Ｐゴシック" charset="0"/>
            </a:endParaRPr>
          </a:p>
        </p:txBody>
      </p:sp>
      <p:pic>
        <p:nvPicPr>
          <p:cNvPr id="4" name="Picture 4" descr="jhansimigrantlab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364" y="2525628"/>
            <a:ext cx="6390968" cy="426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2961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security’ illusion</a:t>
            </a:r>
            <a:endParaRPr lang="en-US" dirty="0"/>
          </a:p>
        </p:txBody>
      </p:sp>
      <p:sp>
        <p:nvSpPr>
          <p:cNvPr id="3" name="Content Placeholder 2"/>
          <p:cNvSpPr>
            <a:spLocks noGrp="1"/>
          </p:cNvSpPr>
          <p:nvPr>
            <p:ph idx="1"/>
          </p:nvPr>
        </p:nvSpPr>
        <p:spPr/>
        <p:txBody>
          <a:bodyPr/>
          <a:lstStyle/>
          <a:p>
            <a:r>
              <a:rPr lang="en-US" dirty="0" smtClean="0"/>
              <a:t>‘History has shown that </a:t>
            </a:r>
            <a:r>
              <a:rPr lang="en-US" u="sng" dirty="0" smtClean="0"/>
              <a:t>food security </a:t>
            </a:r>
            <a:r>
              <a:rPr lang="en-US" dirty="0" smtClean="0"/>
              <a:t>does not equal self-sufficiency of a country… Food shortages have to do with poverty rather than with being a net food importer. Food security nowadays lies not only in the local production of food, but in a country’s ability to finance imports of food through exports of other goods.” </a:t>
            </a:r>
            <a:r>
              <a:rPr lang="en-US" i="1" dirty="0" smtClean="0"/>
              <a:t>WTO Director General, 2002</a:t>
            </a:r>
          </a:p>
          <a:p>
            <a:r>
              <a:rPr lang="en-US" dirty="0" smtClean="0"/>
              <a:t>Following 2008 ‘food crisis’ such comparative advantage prescriptions unravel with food export bans, precipitating agro-security mercantilism….</a:t>
            </a:r>
            <a:endParaRPr lang="en-US" dirty="0"/>
          </a:p>
        </p:txBody>
      </p:sp>
    </p:spTree>
    <p:extLst>
      <p:ext uri="{BB962C8B-B14F-4D97-AF65-F5344CB8AC3E}">
        <p14:creationId xmlns:p14="http://schemas.microsoft.com/office/powerpoint/2010/main" val="15280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latin typeface="Arial" charset="0"/>
                <a:ea typeface="ＭＳ Ｐゴシック" charset="0"/>
                <a:cs typeface="ＭＳ Ｐゴシック" charset="0"/>
              </a:rPr>
              <a:t>Food riots</a:t>
            </a:r>
          </a:p>
        </p:txBody>
      </p:sp>
      <p:sp>
        <p:nvSpPr>
          <p:cNvPr id="20483"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pic>
        <p:nvPicPr>
          <p:cNvPr id="2048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952875"/>
            <a:ext cx="40163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152900"/>
            <a:ext cx="419735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371600"/>
            <a:ext cx="381000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382486"/>
            <a:ext cx="4013200" cy="257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576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914400" y="471855"/>
            <a:ext cx="7313613" cy="591458"/>
          </a:xfrm>
        </p:spPr>
        <p:txBody>
          <a:bodyPr/>
          <a:lstStyle/>
          <a:p>
            <a:r>
              <a:rPr lang="en-US" sz="3600" dirty="0" smtClean="0">
                <a:latin typeface="Arial" charset="0"/>
                <a:ea typeface="ＭＳ Ｐゴシック" charset="0"/>
                <a:cs typeface="ＭＳ Ｐゴシック" charset="0"/>
              </a:rPr>
              <a:t>Export bans puncture ‘free trade’</a:t>
            </a:r>
            <a:endParaRPr lang="en-US" sz="3600" dirty="0">
              <a:latin typeface="Arial" charset="0"/>
              <a:ea typeface="ＭＳ Ｐゴシック" charset="0"/>
              <a:cs typeface="ＭＳ Ｐゴシック" charset="0"/>
            </a:endParaRPr>
          </a:p>
        </p:txBody>
      </p:sp>
      <p:sp>
        <p:nvSpPr>
          <p:cNvPr id="27651"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pic>
        <p:nvPicPr>
          <p:cNvPr id="2765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1300" y="1242177"/>
            <a:ext cx="7124500" cy="561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7738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1461"/>
            <a:ext cx="7313613" cy="885467"/>
          </a:xfrm>
        </p:spPr>
        <p:txBody>
          <a:bodyPr/>
          <a:lstStyle/>
          <a:p>
            <a:r>
              <a:rPr lang="en-US" dirty="0" smtClean="0"/>
              <a:t>And agro-security mercantilism</a:t>
            </a:r>
            <a:endParaRPr lang="en-US" dirty="0"/>
          </a:p>
        </p:txBody>
      </p:sp>
      <p:pic>
        <p:nvPicPr>
          <p:cNvPr id="4" name="Content Placeholder 3" descr="GRAIN-slide.png"/>
          <p:cNvPicPr>
            <a:picLocks noGrp="1" noChangeAspect="1"/>
          </p:cNvPicPr>
          <p:nvPr>
            <p:ph idx="1"/>
          </p:nvPr>
        </p:nvPicPr>
        <p:blipFill>
          <a:blip r:embed="rId2"/>
          <a:srcRect l="-17498" r="-17498"/>
          <a:stretch>
            <a:fillRect/>
          </a:stretch>
        </p:blipFill>
        <p:spPr>
          <a:xfrm>
            <a:off x="-512694" y="1036929"/>
            <a:ext cx="9875500" cy="5821072"/>
          </a:xfrm>
        </p:spPr>
      </p:pic>
    </p:spTree>
    <p:extLst>
      <p:ext uri="{BB962C8B-B14F-4D97-AF65-F5344CB8AC3E}">
        <p14:creationId xmlns:p14="http://schemas.microsoft.com/office/powerpoint/2010/main" val="3842541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Calibri"/>
              </a:rPr>
              <a:t>Food crisis, 2008: echoes of double movement</a:t>
            </a:r>
            <a:endParaRPr lang="en-US" dirty="0">
              <a:cs typeface="Calibri"/>
            </a:endParaRPr>
          </a:p>
        </p:txBody>
      </p:sp>
      <p:sp>
        <p:nvSpPr>
          <p:cNvPr id="3" name="Content Placeholder 2"/>
          <p:cNvSpPr>
            <a:spLocks noGrp="1"/>
          </p:cNvSpPr>
          <p:nvPr>
            <p:ph idx="1"/>
          </p:nvPr>
        </p:nvSpPr>
        <p:spPr/>
        <p:txBody>
          <a:bodyPr>
            <a:normAutofit/>
          </a:bodyPr>
          <a:lstStyle/>
          <a:p>
            <a:r>
              <a:rPr lang="en-US" dirty="0" smtClean="0">
                <a:cs typeface="Calibri"/>
              </a:rPr>
              <a:t>Intensified concern about hunger &amp;/or productivity</a:t>
            </a:r>
          </a:p>
          <a:p>
            <a:r>
              <a:rPr lang="en-US" dirty="0" smtClean="0">
                <a:cs typeface="Calibri"/>
              </a:rPr>
              <a:t>Rome Summit </a:t>
            </a:r>
            <a:r>
              <a:rPr lang="en-US" dirty="0" smtClean="0">
                <a:cs typeface="Calibri"/>
                <a:sym typeface="Wingdings"/>
              </a:rPr>
              <a:t> </a:t>
            </a:r>
            <a:r>
              <a:rPr lang="en-US" dirty="0" smtClean="0">
                <a:cs typeface="Calibri"/>
              </a:rPr>
              <a:t>‘</a:t>
            </a:r>
            <a:r>
              <a:rPr lang="en-US" dirty="0" err="1" smtClean="0">
                <a:cs typeface="Calibri"/>
              </a:rPr>
              <a:t>outgrower</a:t>
            </a:r>
            <a:r>
              <a:rPr lang="en-US" dirty="0" smtClean="0">
                <a:cs typeface="Calibri"/>
              </a:rPr>
              <a:t>’ model for small farmers via “more investment in agribusiness so that we can tap the private sector’s ability to work across the </a:t>
            </a:r>
            <a:r>
              <a:rPr lang="en-US" u="sng" dirty="0" smtClean="0">
                <a:cs typeface="Calibri"/>
              </a:rPr>
              <a:t>value chain</a:t>
            </a:r>
            <a:r>
              <a:rPr lang="en-US" dirty="0" smtClean="0">
                <a:cs typeface="Calibri"/>
              </a:rPr>
              <a:t>.” (World Bank, </a:t>
            </a:r>
            <a:r>
              <a:rPr lang="en-US" i="1" dirty="0" smtClean="0">
                <a:cs typeface="Calibri"/>
              </a:rPr>
              <a:t>WDR</a:t>
            </a:r>
            <a:r>
              <a:rPr lang="en-US" dirty="0" smtClean="0">
                <a:cs typeface="Calibri"/>
              </a:rPr>
              <a:t>)</a:t>
            </a:r>
          </a:p>
          <a:p>
            <a:r>
              <a:rPr lang="en-US" dirty="0" smtClean="0">
                <a:cs typeface="Calibri"/>
              </a:rPr>
              <a:t>IAASTD Report: “Small-scale sustainable agriculture, locally adapted seed &amp; ecological farming better address the </a:t>
            </a:r>
            <a:r>
              <a:rPr lang="en-US" u="sng" dirty="0" smtClean="0">
                <a:cs typeface="Calibri"/>
              </a:rPr>
              <a:t>complexities</a:t>
            </a:r>
            <a:r>
              <a:rPr lang="en-US" dirty="0" smtClean="0">
                <a:cs typeface="Calibri"/>
              </a:rPr>
              <a:t> of climate change, hunger, poverty &amp; productive demands on agriculture” </a:t>
            </a:r>
          </a:p>
          <a:p>
            <a:endParaRPr lang="en-US" dirty="0" smtClean="0"/>
          </a:p>
          <a:p>
            <a:endParaRPr lang="en-US" dirty="0"/>
          </a:p>
        </p:txBody>
      </p:sp>
    </p:spTree>
    <p:extLst>
      <p:ext uri="{BB962C8B-B14F-4D97-AF65-F5344CB8AC3E}">
        <p14:creationId xmlns:p14="http://schemas.microsoft.com/office/powerpoint/2010/main" val="182627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ctrTitle"/>
          </p:nvPr>
        </p:nvSpPr>
        <p:spPr>
          <a:xfrm>
            <a:off x="3363913" y="546029"/>
            <a:ext cx="5780085" cy="2051697"/>
          </a:xfrm>
        </p:spPr>
        <p:txBody>
          <a:bodyPr/>
          <a:lstStyle/>
          <a:p>
            <a:pPr>
              <a:lnSpc>
                <a:spcPct val="100000"/>
              </a:lnSpc>
              <a:defRPr/>
            </a:pPr>
            <a:r>
              <a:rPr lang="en-US" sz="4000" dirty="0" smtClean="0">
                <a:solidFill>
                  <a:schemeClr val="tx1"/>
                </a:solidFill>
                <a:latin typeface="Calibri"/>
                <a:cs typeface="Calibri"/>
              </a:rPr>
              <a:t>Land enclosure regime:</a:t>
            </a:r>
            <a:r>
              <a:rPr lang="en-US" sz="3200" dirty="0" smtClean="0">
                <a:solidFill>
                  <a:schemeClr val="tx1"/>
                </a:solidFill>
                <a:latin typeface="Calibri"/>
                <a:cs typeface="Calibri"/>
              </a:rPr>
              <a:t/>
            </a:r>
            <a:br>
              <a:rPr lang="en-US" sz="3200" dirty="0" smtClean="0">
                <a:solidFill>
                  <a:schemeClr val="tx1"/>
                </a:solidFill>
                <a:latin typeface="Calibri"/>
                <a:cs typeface="Calibri"/>
              </a:rPr>
            </a:br>
            <a:r>
              <a:rPr lang="en-US" sz="2400" dirty="0" smtClean="0">
                <a:latin typeface="Calibri"/>
                <a:cs typeface="Calibri"/>
              </a:rPr>
              <a:t>‘</a:t>
            </a:r>
            <a:r>
              <a:rPr lang="en-US" sz="2400" dirty="0" smtClean="0">
                <a:solidFill>
                  <a:schemeClr val="tx1"/>
                </a:solidFill>
                <a:latin typeface="Calibri"/>
                <a:cs typeface="Calibri"/>
              </a:rPr>
              <a:t>massive movement of money around the world </a:t>
            </a:r>
            <a:r>
              <a:rPr lang="en-US" sz="2400" dirty="0" smtClean="0">
                <a:latin typeface="Calibri"/>
                <a:cs typeface="Calibri"/>
              </a:rPr>
              <a:t>forces</a:t>
            </a:r>
            <a:r>
              <a:rPr lang="en-US" sz="2400" dirty="0" smtClean="0">
                <a:solidFill>
                  <a:schemeClr val="tx1"/>
                </a:solidFill>
                <a:latin typeface="Calibri"/>
                <a:cs typeface="Calibri"/>
              </a:rPr>
              <a:t> increased movement of people’</a:t>
            </a:r>
            <a:r>
              <a:rPr lang="en-US" sz="2400" dirty="0" smtClean="0">
                <a:solidFill>
                  <a:schemeClr val="tx1"/>
                </a:solidFill>
                <a:latin typeface="+mn-lt"/>
                <a:cs typeface="Times" charset="0"/>
              </a:rPr>
              <a:t> </a:t>
            </a:r>
            <a:r>
              <a:rPr lang="en-US" sz="3200" dirty="0" smtClean="0">
                <a:solidFill>
                  <a:schemeClr val="tx1"/>
                </a:solidFill>
                <a:latin typeface="+mn-lt"/>
                <a:cs typeface="Times" charset="0"/>
              </a:rPr>
              <a:t>	</a:t>
            </a:r>
            <a:br>
              <a:rPr lang="en-US" sz="3200" dirty="0" smtClean="0">
                <a:solidFill>
                  <a:schemeClr val="tx1"/>
                </a:solidFill>
                <a:latin typeface="+mn-lt"/>
                <a:cs typeface="Times" charset="0"/>
              </a:rPr>
            </a:br>
            <a:r>
              <a:rPr lang="en-US" sz="3200" dirty="0" smtClean="0">
                <a:solidFill>
                  <a:schemeClr val="tx1"/>
                </a:solidFill>
                <a:latin typeface="+mn-lt"/>
                <a:cs typeface="Times" charset="0"/>
              </a:rPr>
              <a:t>				</a:t>
            </a:r>
            <a:endParaRPr lang="en-US" sz="3200" i="1" dirty="0">
              <a:solidFill>
                <a:schemeClr val="tx1"/>
              </a:solidFill>
              <a:latin typeface="+mn-lt"/>
              <a:cs typeface="Times" charset="0"/>
            </a:endParaRPr>
          </a:p>
        </p:txBody>
      </p:sp>
      <p:pic>
        <p:nvPicPr>
          <p:cNvPr id="30722" name="Picture 3" descr="images-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133600"/>
            <a:ext cx="69548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descr="land-gra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3" y="76200"/>
            <a:ext cx="3352800" cy="332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descr="land-grab-stunt-londo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13" y="3352800"/>
            <a:ext cx="3352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723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D</a:t>
            </a:r>
            <a:r>
              <a:rPr lang="en-US" dirty="0" smtClean="0">
                <a:latin typeface="Calibri"/>
                <a:cs typeface="Calibri"/>
              </a:rPr>
              <a:t>isplacement </a:t>
            </a:r>
            <a:endParaRPr lang="en-US" dirty="0">
              <a:latin typeface="Calibri"/>
              <a:cs typeface="Calibri"/>
            </a:endParaRPr>
          </a:p>
        </p:txBody>
      </p:sp>
      <p:pic>
        <p:nvPicPr>
          <p:cNvPr id="7" name="Content Placeholder 6" descr="cache_332793704.jpg"/>
          <p:cNvPicPr>
            <a:picLocks noGrp="1" noChangeAspect="1"/>
          </p:cNvPicPr>
          <p:nvPr>
            <p:ph idx="1"/>
          </p:nvPr>
        </p:nvPicPr>
        <p:blipFill>
          <a:blip r:embed="rId2">
            <a:extLst>
              <a:ext uri="{28A0092B-C50C-407E-A947-70E740481C1C}">
                <a14:useLocalDpi xmlns:a14="http://schemas.microsoft.com/office/drawing/2010/main" val="0"/>
              </a:ext>
            </a:extLst>
          </a:blip>
          <a:srcRect l="1916" r="1916"/>
          <a:stretch>
            <a:fillRect/>
          </a:stretch>
        </p:blipFill>
        <p:spPr>
          <a:xfrm>
            <a:off x="0" y="1549653"/>
            <a:ext cx="7313613" cy="4056062"/>
          </a:xfrm>
        </p:spPr>
      </p:pic>
      <p:pic>
        <p:nvPicPr>
          <p:cNvPr id="8" name="Picture 7" descr="background_clip_image002_00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909" y="4332618"/>
            <a:ext cx="4735091" cy="2525382"/>
          </a:xfrm>
          <a:prstGeom prst="rect">
            <a:avLst/>
          </a:prstGeom>
        </p:spPr>
      </p:pic>
    </p:spTree>
    <p:extLst>
      <p:ext uri="{BB962C8B-B14F-4D97-AF65-F5344CB8AC3E}">
        <p14:creationId xmlns:p14="http://schemas.microsoft.com/office/powerpoint/2010/main" val="9878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Feeding the world?</a:t>
            </a:r>
            <a:endParaRPr lang="en-US" dirty="0"/>
          </a:p>
        </p:txBody>
      </p:sp>
      <p:sp>
        <p:nvSpPr>
          <p:cNvPr id="3" name="Content Placeholder 2"/>
          <p:cNvSpPr>
            <a:spLocks noGrp="1"/>
          </p:cNvSpPr>
          <p:nvPr>
            <p:ph idx="1"/>
          </p:nvPr>
        </p:nvSpPr>
        <p:spPr/>
        <p:txBody>
          <a:bodyPr/>
          <a:lstStyle/>
          <a:p>
            <a:r>
              <a:rPr lang="en-US" dirty="0" smtClean="0"/>
              <a:t>WRI: feeding the 9 billion in 2050 ‘will require 70% more calories than the world consumes today.’</a:t>
            </a:r>
          </a:p>
          <a:p>
            <a:r>
              <a:rPr lang="en-US" dirty="0" smtClean="0"/>
              <a:t>Counter-argument: in 2007 despite 1 billion hungry, sufficient calories were available to feed everyone at 2,796 kcal per day, and actual figure (calculated on basis of produced edible crops), is 4600 kcal pc per day before post-harvest losses: conversion into animal feed,  &amp; home waste. Also </a:t>
            </a:r>
            <a:r>
              <a:rPr lang="en-US" dirty="0" err="1" smtClean="0"/>
              <a:t>agrofuels</a:t>
            </a:r>
            <a:r>
              <a:rPr lang="en-US" dirty="0" smtClean="0"/>
              <a:t>, </a:t>
            </a:r>
            <a:r>
              <a:rPr lang="en-US" dirty="0" err="1" smtClean="0"/>
              <a:t>eg</a:t>
            </a:r>
            <a:r>
              <a:rPr lang="en-US" dirty="0" smtClean="0"/>
              <a:t> 40% US corn.         (</a:t>
            </a:r>
            <a:r>
              <a:rPr lang="en-US" dirty="0" err="1" smtClean="0"/>
              <a:t>Hilmi</a:t>
            </a:r>
            <a:r>
              <a:rPr lang="en-US" dirty="0" smtClean="0"/>
              <a:t>, 2012).</a:t>
            </a:r>
            <a:endParaRPr lang="en-US" dirty="0"/>
          </a:p>
        </p:txBody>
      </p:sp>
    </p:spTree>
    <p:extLst>
      <p:ext uri="{BB962C8B-B14F-4D97-AF65-F5344CB8AC3E}">
        <p14:creationId xmlns:p14="http://schemas.microsoft.com/office/powerpoint/2010/main" val="304114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Biofuels</a:t>
            </a:r>
            <a:r>
              <a:rPr lang="en-US" b="1" dirty="0" smtClean="0"/>
              <a:t> </a:t>
            </a:r>
            <a:r>
              <a:rPr lang="en-US" b="1" dirty="0" err="1" smtClean="0"/>
              <a:t>vs</a:t>
            </a:r>
            <a:r>
              <a:rPr lang="en-US" b="1" dirty="0" smtClean="0"/>
              <a:t> food crops</a:t>
            </a:r>
            <a:endParaRPr lang="en-US" b="1" dirty="0"/>
          </a:p>
        </p:txBody>
      </p:sp>
      <p:sp>
        <p:nvSpPr>
          <p:cNvPr id="3" name="Content Placeholder 2"/>
          <p:cNvSpPr>
            <a:spLocks noGrp="1"/>
          </p:cNvSpPr>
          <p:nvPr>
            <p:ph idx="1"/>
          </p:nvPr>
        </p:nvSpPr>
        <p:spPr/>
        <p:txBody>
          <a:bodyPr>
            <a:normAutofit lnSpcReduction="10000"/>
          </a:bodyPr>
          <a:lstStyle/>
          <a:p>
            <a:r>
              <a:rPr lang="en-US" dirty="0" smtClean="0"/>
              <a:t>“half of all [Guatemala’s] children under five are malnourished – </a:t>
            </a:r>
            <a:r>
              <a:rPr lang="en-US" u="sng" dirty="0" smtClean="0"/>
              <a:t>one of the highest rates of malnutrition in the world. Yet the country has food in abundance.</a:t>
            </a:r>
            <a:r>
              <a:rPr lang="en-US" dirty="0" smtClean="0"/>
              <a:t> It is the fifth largest exporter of sugar, coffee and bananas. </a:t>
            </a:r>
            <a:r>
              <a:rPr lang="en-US" u="sng" dirty="0" smtClean="0"/>
              <a:t>Its rural areas are witnessing a palm oil rush as international traders seek to cash in on demand for </a:t>
            </a:r>
            <a:r>
              <a:rPr lang="en-US" u="sng" dirty="0" err="1" smtClean="0"/>
              <a:t>biofuels</a:t>
            </a:r>
            <a:r>
              <a:rPr lang="en-US" u="sng" dirty="0" smtClean="0"/>
              <a:t> created by US and EU mandates and subsidies</a:t>
            </a:r>
            <a:r>
              <a:rPr lang="en-US" dirty="0" smtClean="0"/>
              <a:t>. But despite being a leading agro-exporter, half of Guatemala’s 14 million people live in extreme poverty, on less than $2 a day.” </a:t>
            </a:r>
          </a:p>
          <a:p>
            <a:pPr>
              <a:buNone/>
            </a:pPr>
            <a:r>
              <a:rPr lang="en-US" dirty="0" smtClean="0"/>
              <a:t>	</a:t>
            </a:r>
            <a:r>
              <a:rPr lang="en-US" i="1" dirty="0" smtClean="0"/>
              <a:t>The Guardian </a:t>
            </a:r>
            <a:r>
              <a:rPr lang="en-US" dirty="0" smtClean="0"/>
              <a:t>(2011).</a:t>
            </a:r>
            <a:endParaRPr lang="en-US" dirty="0"/>
          </a:p>
        </p:txBody>
      </p:sp>
    </p:spTree>
    <p:extLst>
      <p:ext uri="{BB962C8B-B14F-4D97-AF65-F5344CB8AC3E}">
        <p14:creationId xmlns:p14="http://schemas.microsoft.com/office/powerpoint/2010/main" val="1510819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Security Lineage (big pic)</a:t>
            </a:r>
            <a:endParaRPr lang="en-US" dirty="0"/>
          </a:p>
        </p:txBody>
      </p:sp>
      <p:sp>
        <p:nvSpPr>
          <p:cNvPr id="3" name="Content Placeholder 2"/>
          <p:cNvSpPr>
            <a:spLocks noGrp="1"/>
          </p:cNvSpPr>
          <p:nvPr>
            <p:ph idx="1"/>
          </p:nvPr>
        </p:nvSpPr>
        <p:spPr>
          <a:xfrm>
            <a:off x="914400" y="1735137"/>
            <a:ext cx="7313613" cy="4423217"/>
          </a:xfrm>
        </p:spPr>
        <p:txBody>
          <a:bodyPr>
            <a:normAutofit/>
          </a:bodyPr>
          <a:lstStyle/>
          <a:p>
            <a:r>
              <a:rPr lang="en-US" sz="2800" dirty="0" smtClean="0"/>
              <a:t>“Food Security” has long lineage as a question of ‘the right to food.’</a:t>
            </a:r>
          </a:p>
          <a:p>
            <a:r>
              <a:rPr lang="en-US" sz="2800" dirty="0" smtClean="0"/>
              <a:t>Origins in the 1941 Atlantic Charter’s vision of ‘freedom from want’ + FAO ‘essential of life.’</a:t>
            </a:r>
          </a:p>
          <a:p>
            <a:r>
              <a:rPr lang="en-US" sz="2800" dirty="0" smtClean="0"/>
              <a:t>Marshall Plan and ‘food aid regime’ as vectors of world agro-industrialization….</a:t>
            </a:r>
          </a:p>
          <a:p>
            <a:r>
              <a:rPr lang="en-US" sz="2800" dirty="0" smtClean="0"/>
              <a:t>Uruguay Round institutionalizes market rule:</a:t>
            </a:r>
          </a:p>
          <a:p>
            <a:pPr marL="0" indent="0">
              <a:buNone/>
            </a:pPr>
            <a:endParaRPr lang="en-US" sz="2800" dirty="0"/>
          </a:p>
        </p:txBody>
      </p:sp>
    </p:spTree>
    <p:extLst>
      <p:ext uri="{BB962C8B-B14F-4D97-AF65-F5344CB8AC3E}">
        <p14:creationId xmlns:p14="http://schemas.microsoft.com/office/powerpoint/2010/main" val="363167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Why agriculture needs greening, beyond ‘green fuels’ </a:t>
            </a:r>
            <a:endParaRPr lang="en-US" sz="4000" b="1" dirty="0"/>
          </a:p>
        </p:txBody>
      </p:sp>
      <p:sp>
        <p:nvSpPr>
          <p:cNvPr id="3" name="Content Placeholder 2"/>
          <p:cNvSpPr>
            <a:spLocks noGrp="1"/>
          </p:cNvSpPr>
          <p:nvPr>
            <p:ph idx="1"/>
          </p:nvPr>
        </p:nvSpPr>
        <p:spPr>
          <a:xfrm>
            <a:off x="914400" y="1861566"/>
            <a:ext cx="7313613" cy="3929634"/>
          </a:xfrm>
        </p:spPr>
        <p:txBody>
          <a:bodyPr>
            <a:normAutofit/>
          </a:bodyPr>
          <a:lstStyle/>
          <a:p>
            <a:r>
              <a:rPr lang="en-US" dirty="0" smtClean="0"/>
              <a:t>“Agriculture is also a </a:t>
            </a:r>
            <a:r>
              <a:rPr lang="en-US" u="sng" dirty="0" smtClean="0"/>
              <a:t>major contributor to global warming</a:t>
            </a:r>
            <a:r>
              <a:rPr lang="en-US" dirty="0" smtClean="0"/>
              <a:t>: by some estimates, it accounts for roughly a </a:t>
            </a:r>
            <a:r>
              <a:rPr lang="en-US" u="sng" dirty="0" smtClean="0"/>
              <a:t>third of emissions</a:t>
            </a:r>
            <a:r>
              <a:rPr lang="en-US" dirty="0" smtClean="0"/>
              <a:t> globally. The industrialized, meat-heavy food system of the United States takes a heavy toll on the atmosphere; it takes an enormous amount of fossil fuel to run farm equipment and harvest the mountains of corn that fatten livestock. And most fertilizers contain nitrous oxide, a greenhouse gas 298 times more potent than carbon dioxide over a century”       (M. </a:t>
            </a:r>
            <a:r>
              <a:rPr lang="en-US" dirty="0" err="1" smtClean="0"/>
              <a:t>Hertsgaard</a:t>
            </a:r>
            <a:r>
              <a:rPr lang="en-US" dirty="0" smtClean="0"/>
              <a:t>, </a:t>
            </a:r>
            <a:r>
              <a:rPr lang="en-US" i="1" dirty="0" smtClean="0"/>
              <a:t>New York Times,</a:t>
            </a:r>
            <a:r>
              <a:rPr lang="en-US" dirty="0" smtClean="0"/>
              <a:t> 9/16/12)</a:t>
            </a:r>
          </a:p>
          <a:p>
            <a:endParaRPr lang="en-US" dirty="0"/>
          </a:p>
        </p:txBody>
      </p:sp>
    </p:spTree>
    <p:extLst>
      <p:ext uri="{BB962C8B-B14F-4D97-AF65-F5344CB8AC3E}">
        <p14:creationId xmlns:p14="http://schemas.microsoft.com/office/powerpoint/2010/main" val="1969324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dirty="0">
                <a:latin typeface="Arial" charset="0"/>
              </a:rPr>
              <a:t>Flex-crop </a:t>
            </a:r>
            <a:r>
              <a:rPr lang="en-US" dirty="0" smtClean="0">
                <a:latin typeface="Arial" charset="0"/>
              </a:rPr>
              <a:t>ontology: market </a:t>
            </a:r>
            <a:r>
              <a:rPr lang="en-US" dirty="0" err="1" smtClean="0">
                <a:latin typeface="Arial" charset="0"/>
              </a:rPr>
              <a:t>disembedding</a:t>
            </a:r>
            <a:endParaRPr lang="en-US" dirty="0">
              <a:latin typeface="Arial" charset="0"/>
            </a:endParaRPr>
          </a:p>
        </p:txBody>
      </p:sp>
      <p:sp>
        <p:nvSpPr>
          <p:cNvPr id="27650" name="Content Placeholder 2"/>
          <p:cNvSpPr>
            <a:spLocks noGrp="1"/>
          </p:cNvSpPr>
          <p:nvPr>
            <p:ph idx="1"/>
          </p:nvPr>
        </p:nvSpPr>
        <p:spPr/>
        <p:txBody>
          <a:bodyPr/>
          <a:lstStyle/>
          <a:p>
            <a:endParaRPr lang="en-US">
              <a:latin typeface="Arial" charset="0"/>
            </a:endParaRPr>
          </a:p>
        </p:txBody>
      </p:sp>
      <p:pic>
        <p:nvPicPr>
          <p:cNvPr id="27651" name="Picture 3" descr="biofuels-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35138"/>
            <a:ext cx="7362825"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7793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Calibri"/>
              </a:rPr>
              <a:t>Where’s all this going?</a:t>
            </a:r>
            <a:endParaRPr lang="en-US" dirty="0">
              <a:cs typeface="Calibri"/>
            </a:endParaRPr>
          </a:p>
        </p:txBody>
      </p:sp>
      <p:sp>
        <p:nvSpPr>
          <p:cNvPr id="3" name="Content Placeholder 2"/>
          <p:cNvSpPr>
            <a:spLocks noGrp="1"/>
          </p:cNvSpPr>
          <p:nvPr>
            <p:ph idx="1"/>
          </p:nvPr>
        </p:nvSpPr>
        <p:spPr/>
        <p:txBody>
          <a:bodyPr/>
          <a:lstStyle/>
          <a:p>
            <a:r>
              <a:rPr lang="en-US" dirty="0" smtClean="0"/>
              <a:t>‘Food security’ crisis (flex crops, </a:t>
            </a:r>
            <a:r>
              <a:rPr lang="en-US" dirty="0" err="1" smtClean="0"/>
              <a:t>financialization</a:t>
            </a:r>
            <a:r>
              <a:rPr lang="en-US" dirty="0" smtClean="0"/>
              <a:t>, </a:t>
            </a:r>
            <a:r>
              <a:rPr lang="en-US" dirty="0" err="1" smtClean="0"/>
              <a:t>meatification</a:t>
            </a:r>
            <a:r>
              <a:rPr lang="en-US" dirty="0" smtClean="0"/>
              <a:t>) legitimacy issues -- two consequences: </a:t>
            </a:r>
          </a:p>
          <a:p>
            <a:r>
              <a:rPr lang="en-US" dirty="0" smtClean="0"/>
              <a:t>1. Shock doctrine at work: World Food Summit, AGRA, NAFSN, PRAI, </a:t>
            </a:r>
            <a:r>
              <a:rPr lang="en-US" i="1" dirty="0" smtClean="0"/>
              <a:t>Benchmarking the Business of Agriculture </a:t>
            </a:r>
            <a:r>
              <a:rPr lang="en-US" dirty="0" smtClean="0"/>
              <a:t>(WB: enabling private land governance).</a:t>
            </a:r>
          </a:p>
          <a:p>
            <a:r>
              <a:rPr lang="en-US" dirty="0" smtClean="0"/>
              <a:t>2. </a:t>
            </a:r>
            <a:r>
              <a:rPr lang="en-US" dirty="0"/>
              <a:t>S</a:t>
            </a:r>
            <a:r>
              <a:rPr lang="en-US" dirty="0" smtClean="0"/>
              <a:t>tronger presence and claims of food sovereignty countermovement regarding significance of ‘domestic food security’ (in global forums/regulating, &amp; on the ground/embedding in food webs, ecological cycles).</a:t>
            </a:r>
          </a:p>
          <a:p>
            <a:endParaRPr lang="en-US" dirty="0"/>
          </a:p>
        </p:txBody>
      </p:sp>
    </p:spTree>
    <p:extLst>
      <p:ext uri="{BB962C8B-B14F-4D97-AF65-F5344CB8AC3E}">
        <p14:creationId xmlns:p14="http://schemas.microsoft.com/office/powerpoint/2010/main" val="44832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Food Summit (2008)</a:t>
            </a:r>
            <a:endParaRPr lang="en-US" dirty="0"/>
          </a:p>
        </p:txBody>
      </p:sp>
      <p:sp>
        <p:nvSpPr>
          <p:cNvPr id="3" name="Content Placeholder 2"/>
          <p:cNvSpPr>
            <a:spLocks noGrp="1"/>
          </p:cNvSpPr>
          <p:nvPr>
            <p:ph idx="1"/>
          </p:nvPr>
        </p:nvSpPr>
        <p:spPr/>
        <p:txBody>
          <a:bodyPr>
            <a:noAutofit/>
          </a:bodyPr>
          <a:lstStyle/>
          <a:p>
            <a:pPr marL="0" indent="0">
              <a:buNone/>
            </a:pPr>
            <a:r>
              <a:rPr lang="en-US" sz="2800" dirty="0">
                <a:cs typeface="Calibri" charset="0"/>
              </a:rPr>
              <a:t>IPC </a:t>
            </a:r>
            <a:r>
              <a:rPr lang="en-US" sz="2800" i="1" dirty="0">
                <a:cs typeface="Calibri" charset="0"/>
              </a:rPr>
              <a:t>Terra </a:t>
            </a:r>
            <a:r>
              <a:rPr lang="en-US" sz="2800" i="1" dirty="0" err="1">
                <a:cs typeface="Calibri" charset="0"/>
              </a:rPr>
              <a:t>Preta</a:t>
            </a:r>
            <a:r>
              <a:rPr lang="en-US" sz="2800" i="1" dirty="0">
                <a:cs typeface="Calibri" charset="0"/>
              </a:rPr>
              <a:t> </a:t>
            </a:r>
            <a:r>
              <a:rPr lang="en-US" sz="2800" dirty="0" smtClean="0">
                <a:cs typeface="Calibri" charset="0"/>
              </a:rPr>
              <a:t>Declaration: “The </a:t>
            </a:r>
            <a:r>
              <a:rPr lang="en-US" sz="2800" dirty="0">
                <a:cs typeface="Calibri" charset="0"/>
              </a:rPr>
              <a:t>serious &amp; urgent food &amp; climate crises are being used by political &amp; economic elites as opportunities to entrench corporate control of world agriculture &amp; the ecological commons</a:t>
            </a:r>
            <a:r>
              <a:rPr lang="en-US" sz="2800" dirty="0" smtClean="0">
                <a:cs typeface="Calibri" charset="0"/>
              </a:rPr>
              <a:t>…”</a:t>
            </a:r>
          </a:p>
          <a:p>
            <a:pPr marL="0" indent="0">
              <a:buNone/>
            </a:pPr>
            <a:r>
              <a:rPr lang="en-US" sz="2800" dirty="0" smtClean="0">
                <a:cs typeface="Calibri" charset="0"/>
              </a:rPr>
              <a:t>– </a:t>
            </a:r>
            <a:r>
              <a:rPr lang="en-US" sz="2800" dirty="0">
                <a:cs typeface="Calibri" charset="0"/>
              </a:rPr>
              <a:t>articulating shock doctrine at </a:t>
            </a:r>
            <a:r>
              <a:rPr lang="en-US" sz="2800" dirty="0" smtClean="0">
                <a:cs typeface="Calibri" charset="0"/>
              </a:rPr>
              <a:t>work: ‘yield gap’ claim, vs. IPC proposition: ‘small </a:t>
            </a:r>
            <a:r>
              <a:rPr lang="en-US" sz="2800" dirty="0">
                <a:cs typeface="Calibri" charset="0"/>
              </a:rPr>
              <a:t>farmers </a:t>
            </a:r>
            <a:r>
              <a:rPr lang="en-US" sz="2800" dirty="0" smtClean="0">
                <a:cs typeface="Calibri" charset="0"/>
              </a:rPr>
              <a:t>feed </a:t>
            </a:r>
            <a:r>
              <a:rPr lang="en-US" sz="2800" dirty="0">
                <a:cs typeface="Calibri" charset="0"/>
              </a:rPr>
              <a:t>the world and cool the planet’</a:t>
            </a:r>
          </a:p>
          <a:p>
            <a:pPr marL="0" indent="0">
              <a:buNone/>
            </a:pPr>
            <a:endParaRPr lang="en-US" sz="2800" dirty="0"/>
          </a:p>
        </p:txBody>
      </p:sp>
    </p:spTree>
    <p:extLst>
      <p:ext uri="{BB962C8B-B14F-4D97-AF65-F5344CB8AC3E}">
        <p14:creationId xmlns:p14="http://schemas.microsoft.com/office/powerpoint/2010/main" val="15342792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sz="3600">
                <a:latin typeface="Arial" charset="0"/>
              </a:rPr>
              <a:t>Who feeds the world? (ETC ‘09)</a:t>
            </a:r>
          </a:p>
        </p:txBody>
      </p:sp>
      <p:sp>
        <p:nvSpPr>
          <p:cNvPr id="40962" name="Content Placeholder 2"/>
          <p:cNvSpPr>
            <a:spLocks noGrp="1"/>
          </p:cNvSpPr>
          <p:nvPr>
            <p:ph idx="1"/>
          </p:nvPr>
        </p:nvSpPr>
        <p:spPr/>
        <p:txBody>
          <a:bodyPr/>
          <a:lstStyle/>
          <a:p>
            <a:endParaRPr lang="en-US">
              <a:latin typeface="Arial" charset="0"/>
            </a:endParaRPr>
          </a:p>
        </p:txBody>
      </p:sp>
      <p:pic>
        <p:nvPicPr>
          <p:cNvPr id="409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60513"/>
            <a:ext cx="8258175"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42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endParaRPr lang="en-US">
              <a:latin typeface="Arial" charset="0"/>
            </a:endParaRPr>
          </a:p>
        </p:txBody>
      </p:sp>
      <p:sp>
        <p:nvSpPr>
          <p:cNvPr id="36866" name="Content Placeholder 2"/>
          <p:cNvSpPr>
            <a:spLocks noGrp="1"/>
          </p:cNvSpPr>
          <p:nvPr>
            <p:ph idx="1"/>
          </p:nvPr>
        </p:nvSpPr>
        <p:spPr/>
        <p:txBody>
          <a:bodyPr/>
          <a:lstStyle/>
          <a:p>
            <a:endParaRPr lang="en-US">
              <a:latin typeface="Arial" charset="0"/>
            </a:endParaRPr>
          </a:p>
        </p:txBody>
      </p:sp>
      <p:pic>
        <p:nvPicPr>
          <p:cNvPr id="368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91716"/>
            <a:ext cx="7975942" cy="6729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7726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1793"/>
            <a:ext cx="7313613" cy="1169807"/>
          </a:xfrm>
        </p:spPr>
        <p:txBody>
          <a:bodyPr/>
          <a:lstStyle/>
          <a:p>
            <a:r>
              <a:rPr lang="en-US" sz="3600" dirty="0" smtClean="0">
                <a:latin typeface="Calibri"/>
                <a:cs typeface="Calibri"/>
              </a:rPr>
              <a:t>Food sovereignty countermovement</a:t>
            </a:r>
            <a:endParaRPr lang="en-US" sz="3600" dirty="0">
              <a:latin typeface="Calibri"/>
              <a:cs typeface="Calibri"/>
            </a:endParaRPr>
          </a:p>
        </p:txBody>
      </p:sp>
      <p:sp>
        <p:nvSpPr>
          <p:cNvPr id="3" name="Content Placeholder 2"/>
          <p:cNvSpPr>
            <a:spLocks noGrp="1"/>
          </p:cNvSpPr>
          <p:nvPr>
            <p:ph idx="1"/>
          </p:nvPr>
        </p:nvSpPr>
        <p:spPr>
          <a:xfrm>
            <a:off x="914400" y="1371600"/>
            <a:ext cx="7313613" cy="4419600"/>
          </a:xfrm>
        </p:spPr>
        <p:txBody>
          <a:bodyPr>
            <a:noAutofit/>
          </a:bodyPr>
          <a:lstStyle/>
          <a:p>
            <a:pPr marL="463550" lvl="1" indent="-463550">
              <a:spcBef>
                <a:spcPts val="2000"/>
              </a:spcBef>
              <a:buBlip>
                <a:blip r:embed="rId2"/>
              </a:buBlip>
            </a:pPr>
            <a:r>
              <a:rPr lang="en-US" sz="2400" dirty="0" smtClean="0">
                <a:cs typeface="Calibri" charset="0"/>
              </a:rPr>
              <a:t>In context of food crisis, International Planning Committee for Food Sovereignty (IPC) forces open a </a:t>
            </a:r>
            <a:r>
              <a:rPr lang="en-US" sz="2400" i="1" dirty="0" smtClean="0">
                <a:cs typeface="Calibri" charset="0"/>
              </a:rPr>
              <a:t>civil society space </a:t>
            </a:r>
            <a:r>
              <a:rPr lang="en-US" sz="2400" dirty="0" smtClean="0">
                <a:cs typeface="Calibri" charset="0"/>
              </a:rPr>
              <a:t>in the FAO’s Committee on World Food Security (CFS)</a:t>
            </a:r>
          </a:p>
          <a:p>
            <a:pPr marL="463550" lvl="1" indent="-463550">
              <a:spcBef>
                <a:spcPts val="2000"/>
              </a:spcBef>
              <a:buBlip>
                <a:blip r:embed="rId2"/>
              </a:buBlip>
            </a:pPr>
            <a:r>
              <a:rPr lang="en-US" sz="2400" dirty="0" smtClean="0">
                <a:cs typeface="Calibri" charset="0"/>
              </a:rPr>
              <a:t>CFS reform via Civil Society Mechanism (CSM) </a:t>
            </a:r>
            <a:r>
              <a:rPr lang="en-US" sz="2400" dirty="0" smtClean="0">
                <a:cs typeface="Calibri" charset="0"/>
                <a:sym typeface="Wingdings"/>
              </a:rPr>
              <a:t></a:t>
            </a:r>
            <a:r>
              <a:rPr lang="en-US" sz="2400" dirty="0" smtClean="0">
                <a:cs typeface="Calibri" charset="0"/>
              </a:rPr>
              <a:t> Tenure Guidelines advocating recognition of customary property tenure &amp; gender inequality. </a:t>
            </a:r>
          </a:p>
          <a:p>
            <a:pPr marL="463550" lvl="1" indent="-463550">
              <a:spcBef>
                <a:spcPts val="2000"/>
              </a:spcBef>
              <a:buBlip>
                <a:blip r:embed="rId2"/>
              </a:buBlip>
            </a:pPr>
            <a:r>
              <a:rPr lang="en-US" sz="2400" dirty="0" smtClean="0">
                <a:cs typeface="Calibri" charset="0"/>
              </a:rPr>
              <a:t>IPC challenges World Bank’s PRAI (investor rights) with </a:t>
            </a:r>
            <a:r>
              <a:rPr lang="en-US" sz="2400" i="1" dirty="0" smtClean="0">
                <a:cs typeface="Calibri" charset="0"/>
              </a:rPr>
              <a:t>alternative</a:t>
            </a:r>
            <a:r>
              <a:rPr lang="en-US" sz="2400" dirty="0" smtClean="0">
                <a:cs typeface="Calibri" charset="0"/>
              </a:rPr>
              <a:t> </a:t>
            </a:r>
            <a:r>
              <a:rPr lang="en-US" sz="2400" dirty="0" err="1" smtClean="0">
                <a:cs typeface="Calibri" charset="0"/>
              </a:rPr>
              <a:t>rai</a:t>
            </a:r>
            <a:r>
              <a:rPr lang="en-US" sz="2400" dirty="0" smtClean="0">
                <a:cs typeface="Calibri" charset="0"/>
              </a:rPr>
              <a:t> principles, designed to protect land user rights &amp; promote domestic food security</a:t>
            </a:r>
            <a:r>
              <a:rPr lang="en-US" sz="2400" dirty="0" smtClean="0">
                <a:latin typeface="Calibri" charset="0"/>
                <a:cs typeface="Calibri" charset="0"/>
              </a:rPr>
              <a:t>. </a:t>
            </a:r>
            <a:endParaRPr lang="en-US" sz="2400" dirty="0"/>
          </a:p>
        </p:txBody>
      </p:sp>
    </p:spTree>
    <p:extLst>
      <p:ext uri="{BB962C8B-B14F-4D97-AF65-F5344CB8AC3E}">
        <p14:creationId xmlns:p14="http://schemas.microsoft.com/office/powerpoint/2010/main" val="405121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sz="3200" dirty="0" smtClean="0">
                <a:latin typeface="Arial" charset="0"/>
              </a:rPr>
              <a:t>CSM on land governance &amp; investment</a:t>
            </a:r>
            <a:endParaRPr lang="en-US" sz="3200" dirty="0">
              <a:latin typeface="Arial" charset="0"/>
            </a:endParaRPr>
          </a:p>
        </p:txBody>
      </p:sp>
      <p:sp>
        <p:nvSpPr>
          <p:cNvPr id="3" name="Content Placeholder 2"/>
          <p:cNvSpPr>
            <a:spLocks noGrp="1"/>
          </p:cNvSpPr>
          <p:nvPr>
            <p:ph idx="1"/>
          </p:nvPr>
        </p:nvSpPr>
        <p:spPr/>
        <p:txBody>
          <a:bodyPr>
            <a:normAutofit lnSpcReduction="10000"/>
          </a:bodyPr>
          <a:lstStyle/>
          <a:p>
            <a:pPr>
              <a:defRPr/>
            </a:pPr>
            <a:r>
              <a:rPr lang="en-US" dirty="0">
                <a:cs typeface="Calibri"/>
              </a:rPr>
              <a:t>M</a:t>
            </a:r>
            <a:r>
              <a:rPr lang="en-US" dirty="0" smtClean="0">
                <a:cs typeface="Calibri"/>
              </a:rPr>
              <a:t>ultilateral &amp; transparent, </a:t>
            </a:r>
            <a:r>
              <a:rPr lang="en-US" dirty="0" err="1" smtClean="0">
                <a:cs typeface="Calibri"/>
              </a:rPr>
              <a:t>vs</a:t>
            </a:r>
            <a:r>
              <a:rPr lang="en-US" dirty="0" smtClean="0">
                <a:cs typeface="Calibri"/>
              </a:rPr>
              <a:t> PRAI (unaccountable)</a:t>
            </a:r>
          </a:p>
          <a:p>
            <a:pPr>
              <a:defRPr/>
            </a:pPr>
            <a:r>
              <a:rPr lang="en-US" dirty="0" smtClean="0">
                <a:cs typeface="Calibri"/>
              </a:rPr>
              <a:t>Rights-based + public protection &amp; support of farming</a:t>
            </a:r>
          </a:p>
          <a:p>
            <a:pPr>
              <a:defRPr/>
            </a:pPr>
            <a:r>
              <a:rPr lang="en-US" dirty="0" smtClean="0">
                <a:cs typeface="Calibri"/>
              </a:rPr>
              <a:t>Advocacy for small-scale land-users – as (1) main investors, (2) majority producers, (3) reproducers of genetic diversity, (4) domestic </a:t>
            </a:r>
            <a:r>
              <a:rPr lang="en-US" dirty="0">
                <a:cs typeface="Calibri"/>
              </a:rPr>
              <a:t>food </a:t>
            </a:r>
            <a:r>
              <a:rPr lang="en-US" dirty="0" smtClean="0">
                <a:cs typeface="Calibri"/>
              </a:rPr>
              <a:t>security source, (5) low-input sustainers of land as public good.</a:t>
            </a:r>
          </a:p>
          <a:p>
            <a:pPr>
              <a:defRPr/>
            </a:pPr>
            <a:r>
              <a:rPr lang="en-US" u="sng" dirty="0" smtClean="0">
                <a:cs typeface="Calibri"/>
              </a:rPr>
              <a:t>Reflecting recent emphasis by FS countermovement on ‘the right to produce food’. Sovereignty = epistemic autonomy.</a:t>
            </a:r>
          </a:p>
          <a:p>
            <a:pPr marL="0" indent="0">
              <a:buNone/>
              <a:defRPr/>
            </a:pPr>
            <a:endParaRPr lang="en-US" dirty="0" smtClean="0">
              <a:latin typeface="Calibri"/>
              <a:cs typeface="Calibri"/>
            </a:endParaRPr>
          </a:p>
          <a:p>
            <a:pPr marL="0" indent="0">
              <a:buFontTx/>
              <a:buNone/>
              <a:defRPr/>
            </a:pPr>
            <a:endParaRPr lang="en-US" dirty="0" smtClean="0"/>
          </a:p>
          <a:p>
            <a:pPr>
              <a:defRPr/>
            </a:pPr>
            <a:endParaRPr lang="en-US" dirty="0" smtClean="0"/>
          </a:p>
          <a:p>
            <a:pPr>
              <a:defRPr/>
            </a:pPr>
            <a:endParaRPr lang="en-US" dirty="0" smtClean="0"/>
          </a:p>
          <a:p>
            <a:pPr>
              <a:defRPr/>
            </a:pPr>
            <a:endParaRPr lang="en-US" dirty="0"/>
          </a:p>
        </p:txBody>
      </p:sp>
    </p:spTree>
    <p:extLst>
      <p:ext uri="{BB962C8B-B14F-4D97-AF65-F5344CB8AC3E}">
        <p14:creationId xmlns:p14="http://schemas.microsoft.com/office/powerpoint/2010/main" val="162576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Vs. </a:t>
            </a:r>
            <a:r>
              <a:rPr lang="en-US" dirty="0" err="1" smtClean="0">
                <a:latin typeface="Calibri"/>
                <a:cs typeface="Calibri"/>
              </a:rPr>
              <a:t>SRMkt</a:t>
            </a:r>
            <a:r>
              <a:rPr lang="en-US" dirty="0" smtClean="0">
                <a:latin typeface="Calibri"/>
                <a:cs typeface="Calibri"/>
              </a:rPr>
              <a:t> discourse in CFS</a:t>
            </a:r>
            <a:endParaRPr lang="en-US" dirty="0">
              <a:latin typeface="Calibri"/>
              <a:cs typeface="Calibri"/>
            </a:endParaRPr>
          </a:p>
        </p:txBody>
      </p:sp>
      <p:sp>
        <p:nvSpPr>
          <p:cNvPr id="3" name="Content Placeholder 2"/>
          <p:cNvSpPr>
            <a:spLocks noGrp="1"/>
          </p:cNvSpPr>
          <p:nvPr>
            <p:ph idx="1"/>
          </p:nvPr>
        </p:nvSpPr>
        <p:spPr/>
        <p:txBody>
          <a:bodyPr/>
          <a:lstStyle/>
          <a:p>
            <a:r>
              <a:rPr lang="en-US" i="1" dirty="0" smtClean="0">
                <a:cs typeface="Calibri"/>
              </a:rPr>
              <a:t>Private Sector Mechanism </a:t>
            </a:r>
            <a:r>
              <a:rPr lang="en-US" dirty="0" smtClean="0">
                <a:cs typeface="Calibri"/>
              </a:rPr>
              <a:t>of CFS: “…</a:t>
            </a:r>
            <a:r>
              <a:rPr lang="en-US" u="sng" dirty="0" smtClean="0">
                <a:cs typeface="Calibri"/>
              </a:rPr>
              <a:t>farming</a:t>
            </a:r>
            <a:r>
              <a:rPr lang="en-US" dirty="0" smtClean="0">
                <a:cs typeface="Calibri"/>
              </a:rPr>
              <a:t> </a:t>
            </a:r>
            <a:r>
              <a:rPr lang="en-US" dirty="0">
                <a:cs typeface="Calibri"/>
              </a:rPr>
              <a:t>needs to be understood as a </a:t>
            </a:r>
            <a:r>
              <a:rPr lang="en-US" u="sng" dirty="0">
                <a:cs typeface="Calibri"/>
              </a:rPr>
              <a:t>profession</a:t>
            </a:r>
            <a:r>
              <a:rPr lang="en-US" dirty="0">
                <a:cs typeface="Calibri"/>
              </a:rPr>
              <a:t>, and </a:t>
            </a:r>
            <a:r>
              <a:rPr lang="en-US" u="sng" dirty="0">
                <a:cs typeface="Calibri"/>
              </a:rPr>
              <a:t>food security is about economic growth</a:t>
            </a:r>
            <a:r>
              <a:rPr lang="en-US" dirty="0">
                <a:cs typeface="Calibri"/>
              </a:rPr>
              <a:t>, not just growing food -- thus farmers need to break the subsistence cycle </a:t>
            </a:r>
            <a:r>
              <a:rPr lang="en-US" dirty="0" smtClean="0">
                <a:cs typeface="Calibri"/>
              </a:rPr>
              <a:t>and </a:t>
            </a:r>
            <a:r>
              <a:rPr lang="en-US" dirty="0">
                <a:cs typeface="Calibri"/>
              </a:rPr>
              <a:t>become </a:t>
            </a:r>
            <a:r>
              <a:rPr lang="en-US" u="sng" dirty="0">
                <a:cs typeface="Calibri"/>
              </a:rPr>
              <a:t>entrepreneurs</a:t>
            </a:r>
            <a:r>
              <a:rPr lang="en-US" dirty="0">
                <a:cs typeface="Calibri"/>
              </a:rPr>
              <a:t>, produce more with less land, &amp;</a:t>
            </a:r>
            <a:r>
              <a:rPr lang="en-US" dirty="0" smtClean="0">
                <a:cs typeface="Calibri"/>
              </a:rPr>
              <a:t> </a:t>
            </a:r>
            <a:r>
              <a:rPr lang="en-US" dirty="0">
                <a:cs typeface="Calibri"/>
              </a:rPr>
              <a:t>stabilize via land ownership, inputs (agro-chemicals), knowledge, &amp;</a:t>
            </a:r>
            <a:r>
              <a:rPr lang="en-US" dirty="0" smtClean="0">
                <a:cs typeface="Calibri"/>
              </a:rPr>
              <a:t> </a:t>
            </a:r>
            <a:r>
              <a:rPr lang="en-US" dirty="0">
                <a:cs typeface="Calibri"/>
              </a:rPr>
              <a:t>market </a:t>
            </a:r>
            <a:r>
              <a:rPr lang="en-US" dirty="0" smtClean="0">
                <a:cs typeface="Calibri"/>
              </a:rPr>
              <a:t>access.”   </a:t>
            </a:r>
            <a:endParaRPr lang="en-US" dirty="0">
              <a:cs typeface="Calibri"/>
            </a:endParaRPr>
          </a:p>
          <a:p>
            <a:endParaRPr lang="en-US" dirty="0"/>
          </a:p>
        </p:txBody>
      </p:sp>
    </p:spTree>
    <p:extLst>
      <p:ext uri="{BB962C8B-B14F-4D97-AF65-F5344CB8AC3E}">
        <p14:creationId xmlns:p14="http://schemas.microsoft.com/office/powerpoint/2010/main" val="4400753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However, CFS/HLPE report </a:t>
            </a:r>
            <a:endParaRPr lang="en-US" dirty="0">
              <a:latin typeface="Calibri"/>
              <a:cs typeface="Calibri"/>
            </a:endParaRPr>
          </a:p>
        </p:txBody>
      </p:sp>
      <p:sp>
        <p:nvSpPr>
          <p:cNvPr id="3" name="Content Placeholder 2"/>
          <p:cNvSpPr>
            <a:spLocks noGrp="1"/>
          </p:cNvSpPr>
          <p:nvPr>
            <p:ph idx="1"/>
          </p:nvPr>
        </p:nvSpPr>
        <p:spPr/>
        <p:txBody>
          <a:bodyPr/>
          <a:lstStyle/>
          <a:p>
            <a:r>
              <a:rPr lang="en-US" i="1" dirty="0" smtClean="0">
                <a:cs typeface="Calibri"/>
              </a:rPr>
              <a:t>High Level Panel of Experts </a:t>
            </a:r>
            <a:r>
              <a:rPr lang="en-US" dirty="0" smtClean="0">
                <a:cs typeface="Calibri"/>
              </a:rPr>
              <a:t>(2013): “smallholder </a:t>
            </a:r>
            <a:r>
              <a:rPr lang="en-US" dirty="0">
                <a:cs typeface="Calibri"/>
              </a:rPr>
              <a:t>agriculture is the foundation of </a:t>
            </a:r>
            <a:r>
              <a:rPr lang="en-US" u="sng" dirty="0">
                <a:cs typeface="Calibri"/>
              </a:rPr>
              <a:t>food security </a:t>
            </a:r>
            <a:r>
              <a:rPr lang="en-US" dirty="0">
                <a:cs typeface="Calibri"/>
              </a:rPr>
              <a:t>in many countries &amp;</a:t>
            </a:r>
            <a:r>
              <a:rPr lang="en-US" dirty="0" smtClean="0">
                <a:cs typeface="Calibri"/>
              </a:rPr>
              <a:t> </a:t>
            </a:r>
            <a:r>
              <a:rPr lang="en-US" dirty="0">
                <a:cs typeface="Calibri"/>
              </a:rPr>
              <a:t>an important part of the social/economic/ecological landscape in all </a:t>
            </a:r>
            <a:r>
              <a:rPr lang="en-US" dirty="0" smtClean="0">
                <a:cs typeface="Calibri"/>
              </a:rPr>
              <a:t>countries,” &amp;</a:t>
            </a:r>
          </a:p>
          <a:p>
            <a:r>
              <a:rPr lang="en-US" dirty="0" smtClean="0">
                <a:cs typeface="Calibri"/>
              </a:rPr>
              <a:t>The “potential </a:t>
            </a:r>
            <a:r>
              <a:rPr lang="en-US" dirty="0">
                <a:cs typeface="Calibri"/>
              </a:rPr>
              <a:t>efficiency of smallholder farming relative to larger farms has been widely documented, focusing on the capacity of smallholders to achieve high production levels per unit of land through the use of family </a:t>
            </a:r>
            <a:r>
              <a:rPr lang="en-US" dirty="0" err="1">
                <a:cs typeface="Calibri"/>
              </a:rPr>
              <a:t>labour</a:t>
            </a:r>
            <a:r>
              <a:rPr lang="en-US" dirty="0">
                <a:cs typeface="Calibri"/>
              </a:rPr>
              <a:t> in diversified production </a:t>
            </a:r>
            <a:r>
              <a:rPr lang="en-US" dirty="0" smtClean="0">
                <a:cs typeface="Calibri"/>
              </a:rPr>
              <a:t>systems” </a:t>
            </a:r>
          </a:p>
          <a:p>
            <a:pPr marL="0" indent="0">
              <a:buNone/>
            </a:pPr>
            <a:endParaRPr lang="en-US" dirty="0"/>
          </a:p>
        </p:txBody>
      </p:sp>
    </p:spTree>
    <p:extLst>
      <p:ext uri="{BB962C8B-B14F-4D97-AF65-F5344CB8AC3E}">
        <p14:creationId xmlns:p14="http://schemas.microsoft.com/office/powerpoint/2010/main" val="399491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Neoliberal Food Security</a:t>
            </a:r>
            <a:endParaRPr lang="en-US" dirty="0"/>
          </a:p>
        </p:txBody>
      </p:sp>
      <p:sp>
        <p:nvSpPr>
          <p:cNvPr id="3" name="Content Placeholder 2"/>
          <p:cNvSpPr>
            <a:spLocks noGrp="1"/>
          </p:cNvSpPr>
          <p:nvPr>
            <p:ph idx="1"/>
          </p:nvPr>
        </p:nvSpPr>
        <p:spPr/>
        <p:txBody>
          <a:bodyPr>
            <a:normAutofit/>
          </a:bodyPr>
          <a:lstStyle/>
          <a:p>
            <a:r>
              <a:rPr lang="en-US" sz="2800" dirty="0" smtClean="0">
                <a:cs typeface="Arial"/>
              </a:rPr>
              <a:t>‘The </a:t>
            </a:r>
            <a:r>
              <a:rPr lang="en-US" sz="2800" dirty="0">
                <a:cs typeface="Arial"/>
              </a:rPr>
              <a:t>idea that developing countries should feed themselves is an anachronism from a bygone era. They could better ensure their food security by relying on US agricultural products, which are available in most cases at lower </a:t>
            </a:r>
            <a:r>
              <a:rPr lang="en-US" sz="2800" dirty="0" smtClean="0">
                <a:cs typeface="Arial"/>
              </a:rPr>
              <a:t>cost.’                   </a:t>
            </a:r>
            <a:r>
              <a:rPr lang="en-US" sz="2800" i="1" dirty="0" smtClean="0">
                <a:cs typeface="Arial"/>
              </a:rPr>
              <a:t>US Secretary of Agriculture</a:t>
            </a:r>
          </a:p>
          <a:p>
            <a:r>
              <a:rPr lang="en-US" sz="2800" dirty="0"/>
              <a:t>‘Food security is the ability to buy </a:t>
            </a:r>
            <a:r>
              <a:rPr lang="en-US" sz="2800" dirty="0" smtClean="0"/>
              <a:t>food.’ </a:t>
            </a:r>
            <a:r>
              <a:rPr lang="en-US" sz="2800" i="1" dirty="0" smtClean="0"/>
              <a:t>WB </a:t>
            </a:r>
            <a:endParaRPr lang="en-US" sz="2800" dirty="0"/>
          </a:p>
          <a:p>
            <a:pPr marL="0" indent="0">
              <a:buNone/>
            </a:pPr>
            <a:r>
              <a:rPr lang="en-US" sz="2800" dirty="0" smtClean="0"/>
              <a:t>     </a:t>
            </a:r>
            <a:endParaRPr lang="en-US" dirty="0"/>
          </a:p>
          <a:p>
            <a:endParaRPr lang="en-US" dirty="0">
              <a:cs typeface="Arial"/>
            </a:endParaRPr>
          </a:p>
          <a:p>
            <a:endParaRPr lang="en-US" dirty="0"/>
          </a:p>
        </p:txBody>
      </p:sp>
    </p:spTree>
    <p:extLst>
      <p:ext uri="{BB962C8B-B14F-4D97-AF65-F5344CB8AC3E}">
        <p14:creationId xmlns:p14="http://schemas.microsoft.com/office/powerpoint/2010/main" val="8813884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Agro-ecological potential</a:t>
            </a:r>
            <a:endParaRPr lang="en-US" dirty="0">
              <a:latin typeface="Calibri"/>
              <a:cs typeface="Calibri"/>
            </a:endParaRPr>
          </a:p>
        </p:txBody>
      </p:sp>
      <p:sp>
        <p:nvSpPr>
          <p:cNvPr id="3" name="Content Placeholder 2"/>
          <p:cNvSpPr>
            <a:spLocks noGrp="1"/>
          </p:cNvSpPr>
          <p:nvPr>
            <p:ph idx="1"/>
          </p:nvPr>
        </p:nvSpPr>
        <p:spPr/>
        <p:txBody>
          <a:bodyPr>
            <a:normAutofit fontScale="92500"/>
          </a:bodyPr>
          <a:lstStyle/>
          <a:p>
            <a:r>
              <a:rPr lang="en-US" dirty="0"/>
              <a:t>Catherine </a:t>
            </a:r>
            <a:r>
              <a:rPr lang="en-US" dirty="0" err="1" smtClean="0"/>
              <a:t>Badgley</a:t>
            </a:r>
            <a:r>
              <a:rPr lang="en-US" dirty="0" smtClean="0"/>
              <a:t> et al research in </a:t>
            </a:r>
            <a:r>
              <a:rPr lang="en-US" dirty="0"/>
              <a:t>a global </a:t>
            </a:r>
            <a:r>
              <a:rPr lang="en-US" dirty="0" smtClean="0"/>
              <a:t>dataset: on </a:t>
            </a:r>
            <a:r>
              <a:rPr lang="en-US" dirty="0"/>
              <a:t>average, </a:t>
            </a:r>
            <a:r>
              <a:rPr lang="en-US" u="sng" dirty="0"/>
              <a:t>organic farming </a:t>
            </a:r>
            <a:r>
              <a:rPr lang="en-US" dirty="0" smtClean="0"/>
              <a:t>in North </a:t>
            </a:r>
            <a:r>
              <a:rPr lang="en-US" dirty="0"/>
              <a:t>produces </a:t>
            </a:r>
            <a:r>
              <a:rPr lang="en-US" dirty="0" smtClean="0"/>
              <a:t>92% of </a:t>
            </a:r>
            <a:r>
              <a:rPr lang="en-US" dirty="0"/>
              <a:t>conventional agricultural yields, but </a:t>
            </a:r>
            <a:r>
              <a:rPr lang="en-US" dirty="0" smtClean="0"/>
              <a:t>in </a:t>
            </a:r>
            <a:r>
              <a:rPr lang="en-US" dirty="0"/>
              <a:t>South organic farming produces </a:t>
            </a:r>
            <a:r>
              <a:rPr lang="en-US" dirty="0" smtClean="0"/>
              <a:t>80% </a:t>
            </a:r>
            <a:r>
              <a:rPr lang="en-US" i="1" dirty="0"/>
              <a:t>more</a:t>
            </a:r>
            <a:r>
              <a:rPr lang="en-US" dirty="0"/>
              <a:t> than conventional agriculture. </a:t>
            </a:r>
            <a:endParaRPr lang="en-US" dirty="0" smtClean="0"/>
          </a:p>
          <a:p>
            <a:r>
              <a:rPr lang="en-US" dirty="0" err="1" smtClean="0"/>
              <a:t>Bihari</a:t>
            </a:r>
            <a:r>
              <a:rPr lang="en-US" dirty="0" smtClean="0"/>
              <a:t> farmers (2013): </a:t>
            </a:r>
            <a:r>
              <a:rPr lang="en-US" dirty="0"/>
              <a:t>“world record amounts of rice with no GM, and no herbicide” using </a:t>
            </a:r>
            <a:r>
              <a:rPr lang="en-US" dirty="0" smtClean="0"/>
              <a:t>only manure </a:t>
            </a:r>
            <a:r>
              <a:rPr lang="en-US" dirty="0"/>
              <a:t>&amp;</a:t>
            </a:r>
            <a:r>
              <a:rPr lang="en-US" dirty="0" smtClean="0"/>
              <a:t> </a:t>
            </a:r>
            <a:r>
              <a:rPr lang="en-US" dirty="0"/>
              <a:t>the System of Root Intensification (SRI)</a:t>
            </a:r>
            <a:r>
              <a:rPr lang="en-US" dirty="0" smtClean="0"/>
              <a:t>, </a:t>
            </a:r>
            <a:r>
              <a:rPr lang="en-US" dirty="0"/>
              <a:t>producing “increased yields with wheat, potatoes, sugar can, yams, tomatoes, garlic, </a:t>
            </a:r>
            <a:r>
              <a:rPr lang="en-US" dirty="0" err="1" smtClean="0"/>
              <a:t>aubergine</a:t>
            </a:r>
            <a:r>
              <a:rPr lang="en-US" dirty="0" smtClean="0"/>
              <a:t>… &amp; hailed </a:t>
            </a:r>
            <a:r>
              <a:rPr lang="en-US" dirty="0"/>
              <a:t>as </a:t>
            </a:r>
            <a:r>
              <a:rPr lang="en-US" u="sng" dirty="0"/>
              <a:t>one of the most significant developments of the past 50 years </a:t>
            </a:r>
            <a:r>
              <a:rPr lang="en-US" dirty="0"/>
              <a:t>for the world’s 500 </a:t>
            </a:r>
            <a:r>
              <a:rPr lang="en-US" dirty="0" smtClean="0"/>
              <a:t>million </a:t>
            </a:r>
            <a:r>
              <a:rPr lang="en-US" dirty="0"/>
              <a:t>small farmers and </a:t>
            </a:r>
            <a:r>
              <a:rPr lang="en-US" dirty="0" smtClean="0"/>
              <a:t>2 billion </a:t>
            </a:r>
            <a:r>
              <a:rPr lang="en-US" dirty="0"/>
              <a:t>who depend on them.” </a:t>
            </a:r>
          </a:p>
        </p:txBody>
      </p:sp>
    </p:spTree>
    <p:extLst>
      <p:ext uri="{BB962C8B-B14F-4D97-AF65-F5344CB8AC3E}">
        <p14:creationId xmlns:p14="http://schemas.microsoft.com/office/powerpoint/2010/main" val="397757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en-US" dirty="0" smtClean="0">
                <a:latin typeface="Arial" charset="0"/>
              </a:rPr>
              <a:t>Capital’s counter</a:t>
            </a:r>
            <a:r>
              <a:rPr lang="en-US" dirty="0">
                <a:latin typeface="Arial" charset="0"/>
              </a:rPr>
              <a:t>-movement to CFS</a:t>
            </a:r>
          </a:p>
        </p:txBody>
      </p:sp>
      <p:sp>
        <p:nvSpPr>
          <p:cNvPr id="43010" name="Content Placeholder 2"/>
          <p:cNvSpPr>
            <a:spLocks noGrp="1"/>
          </p:cNvSpPr>
          <p:nvPr>
            <p:ph idx="1"/>
          </p:nvPr>
        </p:nvSpPr>
        <p:spPr>
          <a:xfrm>
            <a:off x="457200" y="1890334"/>
            <a:ext cx="8305800" cy="4434266"/>
          </a:xfrm>
        </p:spPr>
        <p:txBody>
          <a:bodyPr/>
          <a:lstStyle/>
          <a:p>
            <a:r>
              <a:rPr lang="en-US" dirty="0">
                <a:cs typeface="Calibri" charset="0"/>
              </a:rPr>
              <a:t>WB </a:t>
            </a:r>
            <a:r>
              <a:rPr lang="en-US" i="1" dirty="0">
                <a:cs typeface="Calibri" charset="0"/>
              </a:rPr>
              <a:t>Land Governance Assessment Framework</a:t>
            </a:r>
            <a:r>
              <a:rPr lang="en-US" dirty="0">
                <a:cs typeface="Calibri" charset="0"/>
              </a:rPr>
              <a:t>: diagnostic tool, claims to follow Tenure G’s, but individual land titling for </a:t>
            </a:r>
            <a:r>
              <a:rPr lang="en-US" dirty="0" smtClean="0">
                <a:cs typeface="Calibri" charset="0"/>
              </a:rPr>
              <a:t>economic </a:t>
            </a:r>
            <a:r>
              <a:rPr lang="en-US" dirty="0">
                <a:cs typeface="Calibri" charset="0"/>
              </a:rPr>
              <a:t>efficiency…</a:t>
            </a:r>
          </a:p>
          <a:p>
            <a:r>
              <a:rPr lang="en-US" dirty="0">
                <a:cs typeface="Calibri" charset="0"/>
              </a:rPr>
              <a:t>WB </a:t>
            </a:r>
            <a:r>
              <a:rPr lang="en-US" i="1" dirty="0">
                <a:cs typeface="Calibri" charset="0"/>
              </a:rPr>
              <a:t>Benchmarking the Business of Agriculture</a:t>
            </a:r>
            <a:r>
              <a:rPr lang="en-US" dirty="0">
                <a:cs typeface="Calibri" charset="0"/>
              </a:rPr>
              <a:t> </a:t>
            </a:r>
            <a:r>
              <a:rPr lang="en-US" dirty="0">
                <a:cs typeface="Calibri" charset="0"/>
                <a:sym typeface="Wingdings" charset="0"/>
              </a:rPr>
              <a:t> </a:t>
            </a:r>
            <a:r>
              <a:rPr lang="en-US" dirty="0">
                <a:cs typeface="Calibri" charset="0"/>
              </a:rPr>
              <a:t>competition for financial investment, privatizing public resources &amp; practices.</a:t>
            </a:r>
          </a:p>
          <a:p>
            <a:r>
              <a:rPr lang="en-US" i="1" dirty="0">
                <a:cs typeface="Calibri" charset="0"/>
              </a:rPr>
              <a:t>New Alliance for Food Security &amp; Nutrition</a:t>
            </a:r>
            <a:r>
              <a:rPr lang="en-US" dirty="0">
                <a:cs typeface="Calibri" charset="0"/>
              </a:rPr>
              <a:t>: </a:t>
            </a:r>
            <a:r>
              <a:rPr lang="en-US" dirty="0" smtClean="0">
                <a:cs typeface="Calibri" charset="0"/>
              </a:rPr>
              <a:t>Cooperation Framework Agreements </a:t>
            </a:r>
            <a:r>
              <a:rPr lang="en-US" dirty="0">
                <a:cs typeface="Calibri" charset="0"/>
              </a:rPr>
              <a:t>for private investment, resettlement policies, value-chains. </a:t>
            </a:r>
            <a:r>
              <a:rPr lang="en-US" dirty="0" smtClean="0">
                <a:cs typeface="Calibri" charset="0"/>
              </a:rPr>
              <a:t>Confidential CFA’s, with 10 African states.</a:t>
            </a:r>
            <a:endParaRPr lang="en-US" dirty="0">
              <a:cs typeface="Calibri" charset="0"/>
            </a:endParaRPr>
          </a:p>
          <a:p>
            <a:endParaRPr lang="en-US" dirty="0">
              <a:latin typeface="Calibri" charset="0"/>
              <a:cs typeface="Calibri" charset="0"/>
            </a:endParaRPr>
          </a:p>
          <a:p>
            <a:endParaRPr lang="en-US" dirty="0">
              <a:latin typeface="Calibri" charset="0"/>
              <a:cs typeface="Calibri" charset="0"/>
            </a:endParaRPr>
          </a:p>
        </p:txBody>
      </p:sp>
    </p:spTree>
    <p:extLst>
      <p:ext uri="{BB962C8B-B14F-4D97-AF65-F5344CB8AC3E}">
        <p14:creationId xmlns:p14="http://schemas.microsoft.com/office/powerpoint/2010/main" val="110978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0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0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a:latin typeface="Calibri" charset="0"/>
                <a:cs typeface="Calibri" charset="0"/>
              </a:rPr>
              <a:t>NASFN’s CFA for Tanzania</a:t>
            </a:r>
            <a:endParaRPr lang="en-US">
              <a:latin typeface="Arial" charset="0"/>
            </a:endParaRPr>
          </a:p>
        </p:txBody>
      </p:sp>
      <p:sp>
        <p:nvSpPr>
          <p:cNvPr id="44034" name="Content Placeholder 2"/>
          <p:cNvSpPr>
            <a:spLocks noGrp="1"/>
          </p:cNvSpPr>
          <p:nvPr>
            <p:ph idx="1"/>
          </p:nvPr>
        </p:nvSpPr>
        <p:spPr/>
        <p:txBody>
          <a:bodyPr/>
          <a:lstStyle/>
          <a:p>
            <a:r>
              <a:rPr lang="en-US" dirty="0">
                <a:cs typeface="Calibri" charset="0"/>
              </a:rPr>
              <a:t>“The Government of Tanzania intends to focus its efforts, in particular, on increasing stability &amp;</a:t>
            </a:r>
            <a:r>
              <a:rPr lang="en-US" dirty="0" smtClean="0">
                <a:cs typeface="Calibri" charset="0"/>
              </a:rPr>
              <a:t> </a:t>
            </a:r>
            <a:r>
              <a:rPr lang="en-US" dirty="0">
                <a:cs typeface="Calibri" charset="0"/>
              </a:rPr>
              <a:t>transparency in </a:t>
            </a:r>
            <a:r>
              <a:rPr lang="en-US" u="sng" dirty="0">
                <a:cs typeface="Calibri" charset="0"/>
              </a:rPr>
              <a:t>trade policy</a:t>
            </a:r>
            <a:r>
              <a:rPr lang="en-US" dirty="0">
                <a:cs typeface="Calibri" charset="0"/>
              </a:rPr>
              <a:t>; improving incentives for the private sector; developing &amp;</a:t>
            </a:r>
            <a:r>
              <a:rPr lang="en-US" dirty="0" smtClean="0">
                <a:cs typeface="Calibri" charset="0"/>
              </a:rPr>
              <a:t> </a:t>
            </a:r>
            <a:r>
              <a:rPr lang="en-US" dirty="0">
                <a:cs typeface="Calibri" charset="0"/>
              </a:rPr>
              <a:t>implementing a </a:t>
            </a:r>
            <a:r>
              <a:rPr lang="en-US" u="sng" dirty="0">
                <a:cs typeface="Calibri" charset="0"/>
              </a:rPr>
              <a:t>transparent land tenure policy</a:t>
            </a:r>
            <a:r>
              <a:rPr lang="en-US" dirty="0">
                <a:cs typeface="Calibri" charset="0"/>
              </a:rPr>
              <a:t>; developing &amp;</a:t>
            </a:r>
            <a:r>
              <a:rPr lang="en-US" dirty="0" smtClean="0">
                <a:cs typeface="Calibri" charset="0"/>
              </a:rPr>
              <a:t> </a:t>
            </a:r>
            <a:r>
              <a:rPr lang="en-US" dirty="0">
                <a:cs typeface="Calibri" charset="0"/>
              </a:rPr>
              <a:t>implementing domestic </a:t>
            </a:r>
            <a:r>
              <a:rPr lang="en-US" u="sng" dirty="0">
                <a:cs typeface="Calibri" charset="0"/>
              </a:rPr>
              <a:t>seed policies </a:t>
            </a:r>
            <a:r>
              <a:rPr lang="en-US" dirty="0">
                <a:cs typeface="Calibri" charset="0"/>
              </a:rPr>
              <a:t>that encourage increased private sector involvement in this area” (G8 2012). </a:t>
            </a:r>
            <a:endParaRPr lang="en-US" dirty="0" smtClean="0">
              <a:cs typeface="Calibri" charset="0"/>
            </a:endParaRPr>
          </a:p>
          <a:p>
            <a:r>
              <a:rPr lang="en-US" dirty="0" err="1" smtClean="0">
                <a:cs typeface="Calibri" charset="0"/>
              </a:rPr>
              <a:t>Vs</a:t>
            </a:r>
            <a:r>
              <a:rPr lang="en-US" dirty="0" smtClean="0">
                <a:cs typeface="Calibri" charset="0"/>
              </a:rPr>
              <a:t> local </a:t>
            </a:r>
            <a:r>
              <a:rPr lang="en-US" dirty="0" err="1" smtClean="0">
                <a:cs typeface="Calibri" charset="0"/>
              </a:rPr>
              <a:t>mkts</a:t>
            </a:r>
            <a:r>
              <a:rPr lang="en-US" dirty="0" smtClean="0">
                <a:cs typeface="Calibri" charset="0"/>
              </a:rPr>
              <a:t>, customary land rights, seed commons</a:t>
            </a:r>
            <a:endParaRPr lang="en-US" dirty="0">
              <a:cs typeface="Calibri" charset="0"/>
            </a:endParaRPr>
          </a:p>
        </p:txBody>
      </p:sp>
    </p:spTree>
    <p:extLst>
      <p:ext uri="{BB962C8B-B14F-4D97-AF65-F5344CB8AC3E}">
        <p14:creationId xmlns:p14="http://schemas.microsoft.com/office/powerpoint/2010/main" val="100335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latin typeface="Calibri"/>
                <a:cs typeface="Calibri"/>
              </a:rPr>
              <a:t>The food sovereignty message</a:t>
            </a:r>
            <a:endParaRPr lang="en-US" sz="4400" dirty="0">
              <a:latin typeface="Calibri"/>
              <a:cs typeface="Calibri"/>
            </a:endParaRPr>
          </a:p>
        </p:txBody>
      </p:sp>
      <p:sp>
        <p:nvSpPr>
          <p:cNvPr id="3" name="Content Placeholder 2"/>
          <p:cNvSpPr>
            <a:spLocks noGrp="1"/>
          </p:cNvSpPr>
          <p:nvPr>
            <p:ph idx="1"/>
          </p:nvPr>
        </p:nvSpPr>
        <p:spPr/>
        <p:txBody>
          <a:bodyPr>
            <a:normAutofit lnSpcReduction="10000"/>
          </a:bodyPr>
          <a:lstStyle/>
          <a:p>
            <a:r>
              <a:rPr lang="en-US" dirty="0" smtClean="0"/>
              <a:t>Real food security begins with producer security and ecosystem security….</a:t>
            </a:r>
          </a:p>
          <a:p>
            <a:r>
              <a:rPr lang="en-US" dirty="0" smtClean="0"/>
              <a:t>This is about political ecology as much as it is about political economy.</a:t>
            </a:r>
          </a:p>
          <a:p>
            <a:r>
              <a:rPr lang="en-US" dirty="0" smtClean="0"/>
              <a:t>The so-called ‘double movement’ here lacks symmetry because countermovement posits an ontological alternative to a classical state/market </a:t>
            </a:r>
            <a:r>
              <a:rPr lang="en-US" i="1" dirty="0" err="1" smtClean="0"/>
              <a:t>rapprochment</a:t>
            </a:r>
            <a:r>
              <a:rPr lang="en-US" dirty="0"/>
              <a:t> </a:t>
            </a:r>
            <a:r>
              <a:rPr lang="en-US" dirty="0" smtClean="0"/>
              <a:t>– from an ‘unthinkable’ movement. And it is not simply </a:t>
            </a:r>
            <a:r>
              <a:rPr lang="en-US" smtClean="0"/>
              <a:t>about protection, </a:t>
            </a:r>
            <a:r>
              <a:rPr lang="en-US" dirty="0" smtClean="0"/>
              <a:t>within a given system, rather it is about species survival.</a:t>
            </a:r>
          </a:p>
        </p:txBody>
      </p:sp>
    </p:spTree>
    <p:extLst>
      <p:ext uri="{BB962C8B-B14F-4D97-AF65-F5344CB8AC3E}">
        <p14:creationId xmlns:p14="http://schemas.microsoft.com/office/powerpoint/2010/main" val="109650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FoodSovCollageWEB.jpg"/>
          <p:cNvPicPr>
            <a:picLocks noChangeAspect="1"/>
          </p:cNvPicPr>
          <p:nvPr/>
        </p:nvPicPr>
        <p:blipFill>
          <a:blip r:embed="rId2"/>
          <a:stretch>
            <a:fillRect/>
          </a:stretch>
        </p:blipFill>
        <p:spPr>
          <a:xfrm>
            <a:off x="146920" y="195385"/>
            <a:ext cx="5779005" cy="3491947"/>
          </a:xfrm>
          <a:prstGeom prst="rect">
            <a:avLst/>
          </a:prstGeom>
        </p:spPr>
      </p:pic>
      <p:pic>
        <p:nvPicPr>
          <p:cNvPr id="6" name="Picture 5" descr="cityfarm.jpg"/>
          <p:cNvPicPr>
            <a:picLocks noChangeAspect="1"/>
          </p:cNvPicPr>
          <p:nvPr/>
        </p:nvPicPr>
        <p:blipFill>
          <a:blip r:embed="rId3"/>
          <a:stretch>
            <a:fillRect/>
          </a:stretch>
        </p:blipFill>
        <p:spPr>
          <a:xfrm>
            <a:off x="914400" y="3687332"/>
            <a:ext cx="2638645" cy="3515994"/>
          </a:xfrm>
          <a:prstGeom prst="rect">
            <a:avLst/>
          </a:prstGeom>
        </p:spPr>
      </p:pic>
      <p:pic>
        <p:nvPicPr>
          <p:cNvPr id="7" name="Picture 6" descr="images.jpg"/>
          <p:cNvPicPr>
            <a:picLocks noChangeAspect="1"/>
          </p:cNvPicPr>
          <p:nvPr/>
        </p:nvPicPr>
        <p:blipFill>
          <a:blip r:embed="rId4"/>
          <a:stretch>
            <a:fillRect/>
          </a:stretch>
        </p:blipFill>
        <p:spPr>
          <a:xfrm>
            <a:off x="5925925" y="139700"/>
            <a:ext cx="3289300" cy="2463800"/>
          </a:xfrm>
          <a:prstGeom prst="rect">
            <a:avLst/>
          </a:prstGeom>
        </p:spPr>
      </p:pic>
      <p:pic>
        <p:nvPicPr>
          <p:cNvPr id="9" name="Content Placeholder 8" descr="303512457_fecf320900.jpg"/>
          <p:cNvPicPr>
            <a:picLocks noGrp="1" noChangeAspect="1"/>
          </p:cNvPicPr>
          <p:nvPr>
            <p:ph idx="1"/>
          </p:nvPr>
        </p:nvPicPr>
        <p:blipFill>
          <a:blip r:embed="rId5"/>
          <a:srcRect l="-17617" r="-17617"/>
          <a:stretch>
            <a:fillRect/>
          </a:stretch>
        </p:blipFill>
        <p:spPr>
          <a:xfrm>
            <a:off x="2966528" y="2801938"/>
            <a:ext cx="7313613" cy="4056062"/>
          </a:xfrm>
        </p:spPr>
      </p:pic>
    </p:spTree>
    <p:extLst>
      <p:ext uri="{BB962C8B-B14F-4D97-AF65-F5344CB8AC3E}">
        <p14:creationId xmlns:p14="http://schemas.microsoft.com/office/powerpoint/2010/main" val="31591919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Meanwhile…</a:t>
            </a:r>
            <a:endParaRPr lang="en-US" dirty="0"/>
          </a:p>
        </p:txBody>
      </p:sp>
      <p:sp>
        <p:nvSpPr>
          <p:cNvPr id="3" name="Content Placeholder 2"/>
          <p:cNvSpPr>
            <a:spLocks noGrp="1"/>
          </p:cNvSpPr>
          <p:nvPr>
            <p:ph idx="1"/>
          </p:nvPr>
        </p:nvSpPr>
        <p:spPr/>
        <p:txBody>
          <a:bodyPr>
            <a:normAutofit/>
          </a:bodyPr>
          <a:lstStyle/>
          <a:p>
            <a:r>
              <a:rPr lang="en-US" dirty="0" smtClean="0"/>
              <a:t>Festering agrarian crisis (1980s-)</a:t>
            </a:r>
            <a:r>
              <a:rPr lang="en-US" dirty="0" smtClean="0">
                <a:sym typeface="Wingdings"/>
              </a:rPr>
              <a:t> farmer organizations from Latin America &amp; Europe identify crisis with neoliberal policies (SAPs, </a:t>
            </a:r>
            <a:r>
              <a:rPr lang="en-US" dirty="0" err="1" smtClean="0">
                <a:sym typeface="Wingdings"/>
              </a:rPr>
              <a:t>ag</a:t>
            </a:r>
            <a:r>
              <a:rPr lang="en-US" dirty="0" smtClean="0">
                <a:sym typeface="Wingdings"/>
              </a:rPr>
              <a:t> neglect, food dependency)</a:t>
            </a:r>
            <a:endParaRPr lang="en-US" dirty="0" smtClean="0"/>
          </a:p>
          <a:p>
            <a:r>
              <a:rPr lang="en-US" dirty="0" smtClean="0"/>
              <a:t>FAO </a:t>
            </a:r>
            <a:r>
              <a:rPr lang="en-US" dirty="0"/>
              <a:t>World Food Summit (1996</a:t>
            </a:r>
            <a:r>
              <a:rPr lang="en-US" dirty="0" smtClean="0"/>
              <a:t>): </a:t>
            </a:r>
            <a:r>
              <a:rPr lang="en-US" dirty="0"/>
              <a:t>NGO Forum declared ‘</a:t>
            </a:r>
            <a:r>
              <a:rPr lang="en-US" b="1" dirty="0"/>
              <a:t>food sovereignty </a:t>
            </a:r>
            <a:r>
              <a:rPr lang="en-US" dirty="0"/>
              <a:t>should take precedence over macro-economic policies and trade liberalization.</a:t>
            </a:r>
            <a:r>
              <a:rPr lang="en-US" dirty="0" smtClean="0"/>
              <a:t>’</a:t>
            </a:r>
          </a:p>
          <a:p>
            <a:r>
              <a:rPr lang="en-US" dirty="0" smtClean="0"/>
              <a:t>Via </a:t>
            </a:r>
            <a:r>
              <a:rPr lang="en-US" dirty="0" err="1" smtClean="0"/>
              <a:t>Campesina</a:t>
            </a:r>
            <a:r>
              <a:rPr lang="en-US" dirty="0" smtClean="0"/>
              <a:t> (1999): ‘the neo-liberal agricultural policies have led to the destruction of our family farm economies and to a profound crisis in our societies.’</a:t>
            </a:r>
            <a:endParaRPr lang="en-US" dirty="0"/>
          </a:p>
          <a:p>
            <a:endParaRPr lang="en-US" dirty="0"/>
          </a:p>
        </p:txBody>
      </p:sp>
    </p:spTree>
    <p:extLst>
      <p:ext uri="{BB962C8B-B14F-4D97-AF65-F5344CB8AC3E}">
        <p14:creationId xmlns:p14="http://schemas.microsoft.com/office/powerpoint/2010/main" val="302051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9629"/>
          </a:xfrm>
        </p:spPr>
        <p:txBody>
          <a:bodyPr>
            <a:normAutofit fontScale="90000"/>
          </a:bodyPr>
          <a:lstStyle/>
          <a:p>
            <a:r>
              <a:rPr lang="en-US" dirty="0" smtClean="0"/>
              <a:t>Food dependency, 1961-2006 (FAO)</a:t>
            </a:r>
            <a:endParaRPr lang="en-US" dirty="0"/>
          </a:p>
        </p:txBody>
      </p:sp>
      <p:pic>
        <p:nvPicPr>
          <p:cNvPr id="4" name="Content Placeholder 3"/>
          <p:cNvPicPr>
            <a:picLocks noGrp="1" noChangeAspect="1"/>
          </p:cNvPicPr>
          <p:nvPr>
            <p:ph idx="1"/>
          </p:nvPr>
        </p:nvPicPr>
        <p:blipFill>
          <a:blip r:embed="rId2"/>
          <a:srcRect t="15479" b="15479"/>
          <a:stretch>
            <a:fillRect/>
          </a:stretch>
        </p:blipFill>
        <p:spPr>
          <a:xfrm>
            <a:off x="457199" y="1134267"/>
            <a:ext cx="8858113" cy="5560373"/>
          </a:xfrm>
        </p:spPr>
      </p:pic>
    </p:spTree>
    <p:extLst>
      <p:ext uri="{BB962C8B-B14F-4D97-AF65-F5344CB8AC3E}">
        <p14:creationId xmlns:p14="http://schemas.microsoft.com/office/powerpoint/2010/main" val="37672045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a:t>
            </a:r>
            <a:r>
              <a:rPr lang="en-US" b="1" dirty="0" smtClean="0"/>
              <a:t>rgument</a:t>
            </a:r>
            <a:endParaRPr lang="en-US" b="1" dirty="0"/>
          </a:p>
        </p:txBody>
      </p:sp>
      <p:sp>
        <p:nvSpPr>
          <p:cNvPr id="3" name="Content Placeholder 2"/>
          <p:cNvSpPr>
            <a:spLocks noGrp="1"/>
          </p:cNvSpPr>
          <p:nvPr>
            <p:ph idx="1"/>
          </p:nvPr>
        </p:nvSpPr>
        <p:spPr/>
        <p:txBody>
          <a:bodyPr>
            <a:normAutofit/>
          </a:bodyPr>
          <a:lstStyle/>
          <a:p>
            <a:r>
              <a:rPr lang="en-US" sz="2800" dirty="0" smtClean="0"/>
              <a:t>Neoliberal Food Security can be examined, via a critical </a:t>
            </a:r>
            <a:r>
              <a:rPr lang="en-US" sz="2800" dirty="0" err="1" smtClean="0"/>
              <a:t>Polanyian</a:t>
            </a:r>
            <a:r>
              <a:rPr lang="en-US" sz="2800" dirty="0" smtClean="0"/>
              <a:t> lens, as resembling a ‘double movement:’</a:t>
            </a:r>
          </a:p>
          <a:p>
            <a:r>
              <a:rPr lang="en-US" sz="2800" dirty="0" smtClean="0"/>
              <a:t>Food Security as market rule–institutionalized in WTO</a:t>
            </a:r>
          </a:p>
          <a:p>
            <a:r>
              <a:rPr lang="en-US" sz="2800" dirty="0" smtClean="0"/>
              <a:t>Food Sovereignty as the countermovement.</a:t>
            </a:r>
          </a:p>
        </p:txBody>
      </p:sp>
    </p:spTree>
    <p:extLst>
      <p:ext uri="{BB962C8B-B14F-4D97-AF65-F5344CB8AC3E}">
        <p14:creationId xmlns:p14="http://schemas.microsoft.com/office/powerpoint/2010/main" val="3048606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Qualifiers</a:t>
            </a:r>
            <a:endParaRPr lang="en-US" b="1" dirty="0"/>
          </a:p>
        </p:txBody>
      </p:sp>
      <p:sp>
        <p:nvSpPr>
          <p:cNvPr id="3" name="Content Placeholder 2"/>
          <p:cNvSpPr>
            <a:spLocks noGrp="1"/>
          </p:cNvSpPr>
          <p:nvPr>
            <p:ph idx="1"/>
          </p:nvPr>
        </p:nvSpPr>
        <p:spPr/>
        <p:txBody>
          <a:bodyPr>
            <a:normAutofit lnSpcReduction="10000"/>
          </a:bodyPr>
          <a:lstStyle/>
          <a:p>
            <a:r>
              <a:rPr lang="en-US" dirty="0" smtClean="0"/>
              <a:t>A. Dualism of ‘sovereignty’ ideal: </a:t>
            </a:r>
          </a:p>
          <a:p>
            <a:r>
              <a:rPr lang="en-US" dirty="0" smtClean="0"/>
              <a:t>1. </a:t>
            </a:r>
            <a:r>
              <a:rPr lang="en-US" i="1" dirty="0" smtClean="0"/>
              <a:t>right of nations</a:t>
            </a:r>
            <a:r>
              <a:rPr lang="en-US" dirty="0" smtClean="0"/>
              <a:t>: ‘the right of each nation to maintain &amp; develop its own capacity to produce its basic foods respective of cultural &amp; productive diversity.’ </a:t>
            </a:r>
            <a:r>
              <a:rPr lang="en-US" i="1" dirty="0" smtClean="0"/>
              <a:t>LVC 1996</a:t>
            </a:r>
          </a:p>
          <a:p>
            <a:r>
              <a:rPr lang="en-US" dirty="0" smtClean="0"/>
              <a:t>2. </a:t>
            </a:r>
            <a:r>
              <a:rPr lang="en-US" i="1" dirty="0"/>
              <a:t>right of </a:t>
            </a:r>
            <a:r>
              <a:rPr lang="en-US" i="1" dirty="0" smtClean="0"/>
              <a:t>peoples: </a:t>
            </a:r>
            <a:r>
              <a:rPr lang="en-US" dirty="0" smtClean="0"/>
              <a:t>advocating grassroots sovereignty  -- ‘not about us without us’ </a:t>
            </a:r>
            <a:r>
              <a:rPr lang="en-US" dirty="0" smtClean="0">
                <a:sym typeface="Wingdings"/>
              </a:rPr>
              <a:t> land sovereignty….</a:t>
            </a:r>
          </a:p>
          <a:p>
            <a:r>
              <a:rPr lang="en-US" dirty="0" smtClean="0">
                <a:sym typeface="Wingdings"/>
              </a:rPr>
              <a:t>B. About </a:t>
            </a:r>
            <a:r>
              <a:rPr lang="en-US" i="1" dirty="0" smtClean="0">
                <a:sym typeface="Wingdings"/>
              </a:rPr>
              <a:t>embedding</a:t>
            </a:r>
            <a:r>
              <a:rPr lang="en-US" dirty="0" smtClean="0">
                <a:sym typeface="Wingdings"/>
              </a:rPr>
              <a:t> more than </a:t>
            </a:r>
            <a:r>
              <a:rPr lang="en-US" i="1" dirty="0" smtClean="0">
                <a:sym typeface="Wingdings"/>
              </a:rPr>
              <a:t>regulating</a:t>
            </a:r>
            <a:r>
              <a:rPr lang="en-US" dirty="0" smtClean="0">
                <a:sym typeface="Wingdings"/>
              </a:rPr>
              <a:t> markets, &amp; ‘agrarian citizenship’ problematizes terrain of double movement (state form + political ecology </a:t>
            </a:r>
            <a:r>
              <a:rPr lang="en-US" dirty="0" err="1" smtClean="0">
                <a:sym typeface="Wingdings"/>
              </a:rPr>
              <a:t>vs</a:t>
            </a:r>
            <a:r>
              <a:rPr lang="en-US" dirty="0" smtClean="0">
                <a:sym typeface="Wingdings"/>
              </a:rPr>
              <a:t> pol </a:t>
            </a:r>
            <a:r>
              <a:rPr lang="en-US" dirty="0" err="1" smtClean="0">
                <a:sym typeface="Wingdings"/>
              </a:rPr>
              <a:t>ecy</a:t>
            </a:r>
            <a:r>
              <a:rPr lang="en-US" dirty="0" smtClean="0">
                <a:sym typeface="Wingdings"/>
              </a:rPr>
              <a:t>).</a:t>
            </a:r>
            <a:endParaRPr lang="en-US" dirty="0"/>
          </a:p>
        </p:txBody>
      </p:sp>
    </p:spTree>
    <p:extLst>
      <p:ext uri="{BB962C8B-B14F-4D97-AF65-F5344CB8AC3E}">
        <p14:creationId xmlns:p14="http://schemas.microsoft.com/office/powerpoint/2010/main" val="29010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274637"/>
            <a:ext cx="8229600" cy="1084041"/>
          </a:xfrm>
        </p:spPr>
        <p:txBody>
          <a:bodyPr/>
          <a:lstStyle/>
          <a:p>
            <a:r>
              <a:rPr lang="en-US" b="1" dirty="0" smtClean="0"/>
              <a:t>Context: </a:t>
            </a:r>
            <a:r>
              <a:rPr lang="en-US" b="1" dirty="0" err="1" smtClean="0"/>
              <a:t>destabilising</a:t>
            </a:r>
            <a:r>
              <a:rPr lang="en-US" b="1" dirty="0" smtClean="0"/>
              <a:t> impacts of cheap </a:t>
            </a:r>
            <a:r>
              <a:rPr lang="en-US" b="1" dirty="0"/>
              <a:t>food regime</a:t>
            </a:r>
          </a:p>
        </p:txBody>
      </p:sp>
      <p:sp>
        <p:nvSpPr>
          <p:cNvPr id="14338" name="Content Placeholder 2"/>
          <p:cNvSpPr>
            <a:spLocks noGrp="1"/>
          </p:cNvSpPr>
          <p:nvPr>
            <p:ph idx="1"/>
          </p:nvPr>
        </p:nvSpPr>
        <p:spPr>
          <a:xfrm>
            <a:off x="457200" y="1713115"/>
            <a:ext cx="8229600" cy="4413048"/>
          </a:xfrm>
        </p:spPr>
        <p:txBody>
          <a:bodyPr>
            <a:normAutofit/>
          </a:bodyPr>
          <a:lstStyle/>
          <a:p>
            <a:pPr marL="0" indent="0">
              <a:buFontTx/>
              <a:buNone/>
            </a:pPr>
            <a:r>
              <a:rPr lang="en-US" sz="2800" dirty="0">
                <a:cs typeface="Arial"/>
              </a:rPr>
              <a:t>“the massive movement of food around the world is forcing increased movement of people” (</a:t>
            </a:r>
            <a:r>
              <a:rPr lang="en-US" sz="2800" dirty="0" err="1">
                <a:cs typeface="Arial"/>
              </a:rPr>
              <a:t>Vía</a:t>
            </a:r>
            <a:r>
              <a:rPr lang="en-US" sz="2800" dirty="0">
                <a:cs typeface="Arial"/>
              </a:rPr>
              <a:t> </a:t>
            </a:r>
            <a:r>
              <a:rPr lang="en-US" sz="2800" dirty="0" err="1">
                <a:cs typeface="Arial"/>
              </a:rPr>
              <a:t>Campesina</a:t>
            </a:r>
            <a:r>
              <a:rPr lang="en-US" sz="2800" dirty="0">
                <a:cs typeface="Arial"/>
              </a:rPr>
              <a:t>, 2000)</a:t>
            </a:r>
          </a:p>
        </p:txBody>
      </p:sp>
      <p:pic>
        <p:nvPicPr>
          <p:cNvPr id="14339" name="Picture 3" descr="epo_-_Migration_-_Reiter_auf_Esel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3036206"/>
            <a:ext cx="5588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ecuador-57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987" y="3036206"/>
            <a:ext cx="28178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3521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914400" y="503238"/>
            <a:ext cx="7313613" cy="473735"/>
          </a:xfrm>
        </p:spPr>
        <p:txBody>
          <a:bodyPr/>
          <a:lstStyle/>
          <a:p>
            <a:r>
              <a:rPr lang="en-US" sz="4400" b="1" dirty="0" smtClean="0">
                <a:ea typeface="ＭＳ Ｐゴシック" charset="0"/>
                <a:cs typeface="ＭＳ Ｐゴシック" charset="0"/>
              </a:rPr>
              <a:t>Food regime </a:t>
            </a:r>
            <a:r>
              <a:rPr lang="en-US" sz="4400" b="1" dirty="0" err="1" smtClean="0">
                <a:ea typeface="ＭＳ Ｐゴシック" charset="0"/>
                <a:cs typeface="ＭＳ Ｐゴシック" charset="0"/>
              </a:rPr>
              <a:t>universali</a:t>
            </a:r>
            <a:r>
              <a:rPr lang="en-US" sz="4400" b="1" dirty="0" err="1">
                <a:ea typeface="ＭＳ Ｐゴシック" charset="0"/>
                <a:cs typeface="ＭＳ Ｐゴシック" charset="0"/>
              </a:rPr>
              <a:t>s</a:t>
            </a:r>
            <a:r>
              <a:rPr lang="en-US" sz="4400" b="1" dirty="0" err="1" smtClean="0">
                <a:ea typeface="ＭＳ Ｐゴシック" charset="0"/>
                <a:cs typeface="ＭＳ Ｐゴシック" charset="0"/>
              </a:rPr>
              <a:t>es</a:t>
            </a:r>
            <a:r>
              <a:rPr lang="en-US" sz="4400" b="1" dirty="0" smtClean="0">
                <a:ea typeface="ＭＳ Ｐゴシック" charset="0"/>
                <a:cs typeface="ＭＳ Ｐゴシック" charset="0"/>
              </a:rPr>
              <a:t> export agriculture</a:t>
            </a:r>
            <a:endParaRPr lang="en-US" sz="4400" b="1" dirty="0">
              <a:ea typeface="ＭＳ Ｐゴシック" charset="0"/>
              <a:cs typeface="ＭＳ Ｐゴシック" charset="0"/>
            </a:endParaRPr>
          </a:p>
        </p:txBody>
      </p:sp>
      <p:sp>
        <p:nvSpPr>
          <p:cNvPr id="34818" name="Content Placeholder 2"/>
          <p:cNvSpPr>
            <a:spLocks noGrp="1"/>
          </p:cNvSpPr>
          <p:nvPr>
            <p:ph idx="1"/>
          </p:nvPr>
        </p:nvSpPr>
        <p:spPr>
          <a:xfrm>
            <a:off x="254000" y="1594970"/>
            <a:ext cx="6746875" cy="3675530"/>
          </a:xfrm>
        </p:spPr>
        <p:txBody>
          <a:bodyPr>
            <a:normAutofit lnSpcReduction="10000"/>
          </a:bodyPr>
          <a:lstStyle/>
          <a:p>
            <a:r>
              <a:rPr lang="ja-JP" altLang="en-US" sz="2800" dirty="0">
                <a:ea typeface="ＭＳ Ｐゴシック" charset="0"/>
                <a:cs typeface="ＭＳ Ｐゴシック" charset="0"/>
              </a:rPr>
              <a:t>“</a:t>
            </a:r>
            <a:r>
              <a:rPr lang="en-US" altLang="ja-JP" sz="2800" dirty="0">
                <a:ea typeface="ＭＳ Ｐゴシック" charset="0"/>
                <a:cs typeface="ＭＳ Ｐゴシック" charset="0"/>
              </a:rPr>
              <a:t>Whereas for small farmers the subsidies have been withdrawn, there is a lot of support now for agribusiness industry… The result is that the good area under staple foods is now shifting to export crops, so we’ll have to import staple food.</a:t>
            </a:r>
            <a:r>
              <a:rPr lang="ja-JP" altLang="en-US" sz="2800" dirty="0">
                <a:ea typeface="ＭＳ Ｐゴシック" charset="0"/>
                <a:cs typeface="ＭＳ Ｐゴシック" charset="0"/>
              </a:rPr>
              <a:t>”</a:t>
            </a:r>
            <a:endParaRPr lang="en-US" altLang="ja-JP" sz="2800" dirty="0">
              <a:ea typeface="ＭＳ Ｐゴシック" charset="0"/>
              <a:cs typeface="ＭＳ Ｐゴシック" charset="0"/>
            </a:endParaRPr>
          </a:p>
          <a:p>
            <a:pPr>
              <a:buFont typeface="Arial" charset="0"/>
              <a:buNone/>
            </a:pPr>
            <a:r>
              <a:rPr lang="en-US" dirty="0">
                <a:ea typeface="ＭＳ Ｐゴシック" charset="0"/>
                <a:cs typeface="ＭＳ Ｐゴシック" charset="0"/>
              </a:rPr>
              <a:t>	</a:t>
            </a:r>
            <a:r>
              <a:rPr lang="en-US" sz="2800" dirty="0" err="1">
                <a:ea typeface="ＭＳ Ｐゴシック" charset="0"/>
                <a:cs typeface="ＭＳ Ｐゴシック" charset="0"/>
              </a:rPr>
              <a:t>Devinder</a:t>
            </a:r>
            <a:r>
              <a:rPr lang="en-US" sz="2800" dirty="0">
                <a:ea typeface="ＭＳ Ｐゴシック" charset="0"/>
                <a:cs typeface="ＭＳ Ｐゴシック" charset="0"/>
              </a:rPr>
              <a:t> Sharma</a:t>
            </a:r>
          </a:p>
          <a:p>
            <a:pPr>
              <a:buFont typeface="Arial" charset="0"/>
              <a:buNone/>
            </a:pPr>
            <a:r>
              <a:rPr lang="en-US" sz="2800" dirty="0">
                <a:ea typeface="ＭＳ Ｐゴシック" charset="0"/>
                <a:cs typeface="ＭＳ Ｐゴシック" charset="0"/>
              </a:rPr>
              <a:t>    </a:t>
            </a:r>
            <a:r>
              <a:rPr lang="en-US" sz="2800" dirty="0" smtClean="0">
                <a:ea typeface="ＭＳ Ｐゴシック" charset="0"/>
                <a:cs typeface="ＭＳ Ｐゴシック" charset="0"/>
              </a:rPr>
              <a:t>  [</a:t>
            </a:r>
            <a:r>
              <a:rPr lang="en-US" sz="2800" dirty="0">
                <a:ea typeface="ＭＳ Ｐゴシック" charset="0"/>
                <a:cs typeface="ＭＳ Ｐゴシック" charset="0"/>
              </a:rPr>
              <a:t>Delhi NGO]</a:t>
            </a:r>
          </a:p>
        </p:txBody>
      </p:sp>
      <p:pic>
        <p:nvPicPr>
          <p:cNvPr id="34819" name="Picture 3" descr="images.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1138" y="4144571"/>
            <a:ext cx="5122862"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6631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2737</TotalTime>
  <Words>1725</Words>
  <Application>Microsoft Office PowerPoint</Application>
  <PresentationFormat>On-screen Show (4:3)</PresentationFormat>
  <Paragraphs>98</Paragraphs>
  <Slides>34</Slides>
  <Notes>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Inkwell</vt:lpstr>
      <vt:lpstr>The Question of Food Security (writ large)</vt:lpstr>
      <vt:lpstr>Food Security Lineage (big pic)</vt:lpstr>
      <vt:lpstr>Neoliberal Food Security</vt:lpstr>
      <vt:lpstr>Meanwhile…</vt:lpstr>
      <vt:lpstr>Food dependency, 1961-2006 (FAO)</vt:lpstr>
      <vt:lpstr>Argument</vt:lpstr>
      <vt:lpstr>Qualifiers</vt:lpstr>
      <vt:lpstr>Context: destabilising impacts of cheap food regime</vt:lpstr>
      <vt:lpstr>Food regime universalises export agriculture</vt:lpstr>
      <vt:lpstr>Dispossession </vt:lpstr>
      <vt:lpstr>‘Food security’ illusion</vt:lpstr>
      <vt:lpstr>Food riots</vt:lpstr>
      <vt:lpstr>Export bans puncture ‘free trade’</vt:lpstr>
      <vt:lpstr>And agro-security mercantilism</vt:lpstr>
      <vt:lpstr>Food crisis, 2008: echoes of double movement</vt:lpstr>
      <vt:lpstr>Land enclosure regime: ‘massive movement of money around the world forces increased movement of people’       </vt:lpstr>
      <vt:lpstr>Displacement </vt:lpstr>
      <vt:lpstr>Feeding the world?</vt:lpstr>
      <vt:lpstr>Biofuels vs food crops</vt:lpstr>
      <vt:lpstr>Why agriculture needs greening, beyond ‘green fuels’ </vt:lpstr>
      <vt:lpstr>Flex-crop ontology: market disembedding</vt:lpstr>
      <vt:lpstr>Where’s all this going?</vt:lpstr>
      <vt:lpstr>World Food Summit (2008)</vt:lpstr>
      <vt:lpstr>Who feeds the world? (ETC ‘09)</vt:lpstr>
      <vt:lpstr>PowerPoint Presentation</vt:lpstr>
      <vt:lpstr>Food sovereignty countermovement</vt:lpstr>
      <vt:lpstr>CSM on land governance &amp; investment</vt:lpstr>
      <vt:lpstr>Vs. SRMkt discourse in CFS</vt:lpstr>
      <vt:lpstr>However, CFS/HLPE report </vt:lpstr>
      <vt:lpstr>Agro-ecological potential</vt:lpstr>
      <vt:lpstr>Capital’s counter-movement to CFS</vt:lpstr>
      <vt:lpstr>NASFN’s CFA for Tanzania</vt:lpstr>
      <vt:lpstr>The food sovereignty message</vt:lpstr>
      <vt:lpstr>PowerPoint Presentation</vt:lpstr>
    </vt:vector>
  </TitlesOfParts>
  <Company>Cornell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Philip McMichael</dc:creator>
  <cp:lastModifiedBy>Rachel Creaney</cp:lastModifiedBy>
  <cp:revision>365</cp:revision>
  <dcterms:created xsi:type="dcterms:W3CDTF">2012-05-04T18:36:32Z</dcterms:created>
  <dcterms:modified xsi:type="dcterms:W3CDTF">2015-09-15T08:08:14Z</dcterms:modified>
</cp:coreProperties>
</file>